
<file path=[Content_Types].xml><?xml version="1.0" encoding="utf-8"?>
<Types xmlns="http://schemas.openxmlformats.org/package/2006/content-types">
  <Default Extension="fntdata" ContentType="application/x-fontdata"/>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7.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8.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6" r:id="rId1"/>
  </p:sldMasterIdLst>
  <p:notesMasterIdLst>
    <p:notesMasterId r:id="rId19"/>
  </p:notesMasterIdLst>
  <p:sldIdLst>
    <p:sldId id="256" r:id="rId2"/>
    <p:sldId id="257" r:id="rId3"/>
    <p:sldId id="258" r:id="rId4"/>
    <p:sldId id="267" r:id="rId5"/>
    <p:sldId id="270" r:id="rId6"/>
    <p:sldId id="268" r:id="rId7"/>
    <p:sldId id="271" r:id="rId8"/>
    <p:sldId id="269" r:id="rId9"/>
    <p:sldId id="259" r:id="rId10"/>
    <p:sldId id="260" r:id="rId11"/>
    <p:sldId id="261" r:id="rId12"/>
    <p:sldId id="262" r:id="rId13"/>
    <p:sldId id="263" r:id="rId14"/>
    <p:sldId id="272" r:id="rId15"/>
    <p:sldId id="264" r:id="rId16"/>
    <p:sldId id="265" r:id="rId17"/>
    <p:sldId id="266" r:id="rId18"/>
  </p:sldIdLst>
  <p:sldSz cx="18288000" cy="10287000"/>
  <p:notesSz cx="6858000" cy="9144000"/>
  <p:embeddedFontLst>
    <p:embeddedFont>
      <p:font typeface="Calibri" panose="020F0502020204030204" pitchFamily="34" charset="0"/>
      <p:regular r:id="rId20"/>
      <p:bold r:id="rId21"/>
      <p:italic r:id="rId22"/>
      <p:boldItalic r:id="rId23"/>
    </p:embeddedFont>
    <p:embeddedFont>
      <p:font typeface="Calibri Light" panose="020F0302020204030204" pitchFamily="34" charset="0"/>
      <p:regular r:id="rId24"/>
      <p:italic r:id="rId25"/>
    </p:embeddedFont>
    <p:embeddedFont>
      <p:font typeface="Inter" panose="020B0604020202020204" charset="0"/>
      <p:regular r:id="rId26"/>
    </p:embeddedFont>
    <p:embeddedFont>
      <p:font typeface="Inter Bold" panose="020B0604020202020204" charset="0"/>
      <p:regular r:id="rId27"/>
    </p:embeddedFont>
    <p:embeddedFont>
      <p:font typeface="Inter Bold Italics" panose="020B0604020202020204" charset="0"/>
      <p:regular r:id="rId28"/>
    </p:embeddedFont>
    <p:embeddedFont>
      <p:font typeface="Inter Italics" panose="020B0604020202020204" charset="0"/>
      <p:regular r:id="rId29"/>
    </p:embeddedFont>
  </p:embeddedFontLst>
  <p:defaultTextStyle>
    <a:defPPr>
      <a:defRPr lang="en-US"/>
    </a:defPPr>
    <a:lvl1pPr marL="0" algn="l" defTabSz="914384" rtl="0" eaLnBrk="1" latinLnBrk="0" hangingPunct="1">
      <a:defRPr sz="1800" kern="1200">
        <a:solidFill>
          <a:schemeClr val="tx1"/>
        </a:solidFill>
        <a:latin typeface="+mn-lt"/>
        <a:ea typeface="+mn-ea"/>
        <a:cs typeface="+mn-cs"/>
      </a:defRPr>
    </a:lvl1pPr>
    <a:lvl2pPr marL="457192" algn="l" defTabSz="914384" rtl="0" eaLnBrk="1" latinLnBrk="0" hangingPunct="1">
      <a:defRPr sz="1800" kern="1200">
        <a:solidFill>
          <a:schemeClr val="tx1"/>
        </a:solidFill>
        <a:latin typeface="+mn-lt"/>
        <a:ea typeface="+mn-ea"/>
        <a:cs typeface="+mn-cs"/>
      </a:defRPr>
    </a:lvl2pPr>
    <a:lvl3pPr marL="914384" algn="l" defTabSz="914384" rtl="0" eaLnBrk="1" latinLnBrk="0" hangingPunct="1">
      <a:defRPr sz="1800" kern="1200">
        <a:solidFill>
          <a:schemeClr val="tx1"/>
        </a:solidFill>
        <a:latin typeface="+mn-lt"/>
        <a:ea typeface="+mn-ea"/>
        <a:cs typeface="+mn-cs"/>
      </a:defRPr>
    </a:lvl3pPr>
    <a:lvl4pPr marL="1371576" algn="l" defTabSz="914384" rtl="0" eaLnBrk="1" latinLnBrk="0" hangingPunct="1">
      <a:defRPr sz="1800" kern="1200">
        <a:solidFill>
          <a:schemeClr val="tx1"/>
        </a:solidFill>
        <a:latin typeface="+mn-lt"/>
        <a:ea typeface="+mn-ea"/>
        <a:cs typeface="+mn-cs"/>
      </a:defRPr>
    </a:lvl4pPr>
    <a:lvl5pPr marL="1828768" algn="l" defTabSz="914384" rtl="0" eaLnBrk="1" latinLnBrk="0" hangingPunct="1">
      <a:defRPr sz="1800" kern="1200">
        <a:solidFill>
          <a:schemeClr val="tx1"/>
        </a:solidFill>
        <a:latin typeface="+mn-lt"/>
        <a:ea typeface="+mn-ea"/>
        <a:cs typeface="+mn-cs"/>
      </a:defRPr>
    </a:lvl5pPr>
    <a:lvl6pPr marL="2285960" algn="l" defTabSz="914384" rtl="0" eaLnBrk="1" latinLnBrk="0" hangingPunct="1">
      <a:defRPr sz="1800" kern="1200">
        <a:solidFill>
          <a:schemeClr val="tx1"/>
        </a:solidFill>
        <a:latin typeface="+mn-lt"/>
        <a:ea typeface="+mn-ea"/>
        <a:cs typeface="+mn-cs"/>
      </a:defRPr>
    </a:lvl6pPr>
    <a:lvl7pPr marL="2743152" algn="l" defTabSz="914384" rtl="0" eaLnBrk="1" latinLnBrk="0" hangingPunct="1">
      <a:defRPr sz="1800" kern="1200">
        <a:solidFill>
          <a:schemeClr val="tx1"/>
        </a:solidFill>
        <a:latin typeface="+mn-lt"/>
        <a:ea typeface="+mn-ea"/>
        <a:cs typeface="+mn-cs"/>
      </a:defRPr>
    </a:lvl7pPr>
    <a:lvl8pPr marL="3200344" algn="l" defTabSz="914384" rtl="0" eaLnBrk="1" latinLnBrk="0" hangingPunct="1">
      <a:defRPr sz="1800" kern="1200">
        <a:solidFill>
          <a:schemeClr val="tx1"/>
        </a:solidFill>
        <a:latin typeface="+mn-lt"/>
        <a:ea typeface="+mn-ea"/>
        <a:cs typeface="+mn-cs"/>
      </a:defRPr>
    </a:lvl8pPr>
    <a:lvl9pPr marL="3657536" algn="l" defTabSz="91438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00206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435F0"/>
    <a:srgbClr val="F1F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2" d="100"/>
          <a:sy n="62" d="100"/>
        </p:scale>
        <p:origin x="27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D:\new%20downloads\Udemy%20Courses\Udemy%20dataset%20char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new%20downloads\Udemy%20Courses\Udemy%20dataset%20chart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new%20downloads\Udemy%20Courses\Udemy%20dataset%20chart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new%20downloads\Udemy%20Courses\Udemy%20dataset%20chart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new%20downloads\Udemy%20Courses\Udemy%20dataset%20chart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D:\new%20downloads\Udemy%20Courses\Free%20vs%20paid.csv"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D:\new%20downloads\Udemy%20Courses\Udemy%20dataset%20charts.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D:\new%20downloads\Udemy%20Courses\Udemy%20dataset%20charts.xlsx"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baseline="0">
                <a:solidFill>
                  <a:schemeClr val="dk1">
                    <a:lumMod val="75000"/>
                    <a:lumOff val="25000"/>
                  </a:schemeClr>
                </a:solidFill>
                <a:latin typeface="+mn-lt"/>
                <a:ea typeface="+mn-ea"/>
                <a:cs typeface="+mn-cs"/>
              </a:defRPr>
            </a:pPr>
            <a:r>
              <a:rPr lang="en-US" sz="2400" dirty="0"/>
              <a:t>Subject wise Total</a:t>
            </a:r>
            <a:r>
              <a:rPr lang="en-US" sz="2400" baseline="0" dirty="0"/>
              <a:t> </a:t>
            </a:r>
            <a:r>
              <a:rPr lang="en-US" sz="2400" dirty="0"/>
              <a:t>Revenue</a:t>
            </a:r>
          </a:p>
        </c:rich>
      </c:tx>
      <c:overlay val="0"/>
      <c:spPr>
        <a:noFill/>
        <a:ln>
          <a:noFill/>
        </a:ln>
        <a:effectLst/>
      </c:spPr>
      <c:txPr>
        <a:bodyPr rot="0" spcFirstLastPara="1" vertOverflow="ellipsis" vert="horz" wrap="square" anchor="ctr" anchorCtr="1"/>
        <a:lstStyle/>
        <a:p>
          <a:pPr>
            <a:defRPr sz="24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manualLayout>
          <c:layoutTarget val="inner"/>
          <c:xMode val="edge"/>
          <c:yMode val="edge"/>
          <c:x val="0.25137169117782043"/>
          <c:y val="9.267790241229297E-2"/>
          <c:w val="0.71728755891272922"/>
          <c:h val="0.84555448803354449"/>
        </c:manualLayout>
      </c:layout>
      <c:barChart>
        <c:barDir val="bar"/>
        <c:grouping val="clustered"/>
        <c:varyColors val="0"/>
        <c:ser>
          <c:idx val="0"/>
          <c:order val="0"/>
          <c:tx>
            <c:strRef>
              <c:f>'Subject Revenue'!$B$1</c:f>
              <c:strCache>
                <c:ptCount val="1"/>
                <c:pt idx="0">
                  <c:v>Total_Revenue</c:v>
                </c:pt>
              </c:strCache>
            </c:strRef>
          </c:tx>
          <c:spPr>
            <a:solidFill>
              <a:srgbClr val="A435F0"/>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'Subject Revenue'!$A$2:$A$5</c:f>
              <c:strCache>
                <c:ptCount val="4"/>
                <c:pt idx="0">
                  <c:v>Web Development</c:v>
                </c:pt>
                <c:pt idx="1">
                  <c:v>Business Finance</c:v>
                </c:pt>
                <c:pt idx="2">
                  <c:v>Graphic Design</c:v>
                </c:pt>
                <c:pt idx="3">
                  <c:v>Musical Instruments</c:v>
                </c:pt>
              </c:strCache>
            </c:strRef>
          </c:cat>
          <c:val>
            <c:numRef>
              <c:f>'Subject Revenue'!$B$2:$B$5</c:f>
              <c:numCache>
                <c:formatCode>General</c:formatCode>
                <c:ptCount val="4"/>
                <c:pt idx="0">
                  <c:v>627597400</c:v>
                </c:pt>
                <c:pt idx="1">
                  <c:v>123735315</c:v>
                </c:pt>
                <c:pt idx="2">
                  <c:v>76983170</c:v>
                </c:pt>
                <c:pt idx="3">
                  <c:v>53359055</c:v>
                </c:pt>
              </c:numCache>
            </c:numRef>
          </c:val>
          <c:extLst>
            <c:ext xmlns:c16="http://schemas.microsoft.com/office/drawing/2014/chart" uri="{C3380CC4-5D6E-409C-BE32-E72D297353CC}">
              <c16:uniqueId val="{00000000-EE6D-4AE9-953D-4AE38D1EE077}"/>
            </c:ext>
          </c:extLst>
        </c:ser>
        <c:dLbls>
          <c:dLblPos val="inEnd"/>
          <c:showLegendKey val="0"/>
          <c:showVal val="1"/>
          <c:showCatName val="0"/>
          <c:showSerName val="0"/>
          <c:showPercent val="0"/>
          <c:showBubbleSize val="0"/>
        </c:dLbls>
        <c:gapWidth val="65"/>
        <c:axId val="211730624"/>
        <c:axId val="211716064"/>
      </c:barChart>
      <c:catAx>
        <c:axId val="211730624"/>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1" i="0" u="none" strike="noStrike" kern="1200" cap="all" baseline="0">
                <a:solidFill>
                  <a:schemeClr val="tx1"/>
                </a:solidFill>
                <a:latin typeface="+mn-lt"/>
                <a:ea typeface="+mn-ea"/>
                <a:cs typeface="+mn-cs"/>
              </a:defRPr>
            </a:pPr>
            <a:endParaRPr lang="en-US"/>
          </a:p>
        </c:txPr>
        <c:crossAx val="211716064"/>
        <c:crosses val="autoZero"/>
        <c:auto val="1"/>
        <c:lblAlgn val="ctr"/>
        <c:lblOffset val="100"/>
        <c:noMultiLvlLbl val="0"/>
      </c:catAx>
      <c:valAx>
        <c:axId val="211716064"/>
        <c:scaling>
          <c:orientation val="minMax"/>
        </c:scaling>
        <c:delete val="1"/>
        <c:axPos val="b"/>
        <c:numFmt formatCode="General" sourceLinked="1"/>
        <c:majorTickMark val="none"/>
        <c:minorTickMark val="none"/>
        <c:tickLblPos val="nextTo"/>
        <c:crossAx val="211730624"/>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1" i="0" u="none" strike="noStrike" kern="1200" baseline="0">
                <a:solidFill>
                  <a:schemeClr val="dk1">
                    <a:lumMod val="75000"/>
                    <a:lumOff val="25000"/>
                  </a:schemeClr>
                </a:solidFill>
                <a:latin typeface="+mn-lt"/>
                <a:ea typeface="+mn-ea"/>
                <a:cs typeface="+mn-cs"/>
              </a:defRPr>
            </a:pPr>
            <a:r>
              <a:rPr lang="en-US" sz="2800" dirty="0"/>
              <a:t>Subject wise Total</a:t>
            </a:r>
            <a:r>
              <a:rPr lang="en-US" sz="2800" baseline="0" dirty="0"/>
              <a:t> </a:t>
            </a:r>
            <a:r>
              <a:rPr lang="en-US" sz="2800" dirty="0"/>
              <a:t>Revenue</a:t>
            </a:r>
          </a:p>
        </c:rich>
      </c:tx>
      <c:layout>
        <c:manualLayout>
          <c:xMode val="edge"/>
          <c:yMode val="edge"/>
          <c:x val="0.33205289576029273"/>
          <c:y val="8.7760234432693422E-3"/>
        </c:manualLayout>
      </c:layout>
      <c:overlay val="0"/>
      <c:spPr>
        <a:noFill/>
        <a:ln>
          <a:noFill/>
        </a:ln>
        <a:effectLst/>
      </c:spPr>
      <c:txPr>
        <a:bodyPr rot="0" spcFirstLastPara="1" vertOverflow="ellipsis" vert="horz" wrap="square" anchor="ctr" anchorCtr="1"/>
        <a:lstStyle/>
        <a:p>
          <a:pPr>
            <a:defRPr sz="2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manualLayout>
          <c:layoutTarget val="inner"/>
          <c:xMode val="edge"/>
          <c:yMode val="edge"/>
          <c:x val="0.24497260378948982"/>
          <c:y val="9.1153745335002243E-2"/>
          <c:w val="0.71728755891272922"/>
          <c:h val="0.84555448803354449"/>
        </c:manualLayout>
      </c:layout>
      <c:barChart>
        <c:barDir val="bar"/>
        <c:grouping val="clustered"/>
        <c:varyColors val="0"/>
        <c:ser>
          <c:idx val="0"/>
          <c:order val="0"/>
          <c:tx>
            <c:strRef>
              <c:f>'Subject Revenue'!$B$1</c:f>
              <c:strCache>
                <c:ptCount val="1"/>
                <c:pt idx="0">
                  <c:v>Total_Revenue</c:v>
                </c:pt>
              </c:strCache>
            </c:strRef>
          </c:tx>
          <c:spPr>
            <a:solidFill>
              <a:srgbClr val="A435F0"/>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'Subject Revenue'!$A$2:$A$5</c:f>
              <c:strCache>
                <c:ptCount val="4"/>
                <c:pt idx="0">
                  <c:v>Web Development</c:v>
                </c:pt>
                <c:pt idx="1">
                  <c:v>Business Finance</c:v>
                </c:pt>
                <c:pt idx="2">
                  <c:v>Graphic Design</c:v>
                </c:pt>
                <c:pt idx="3">
                  <c:v>Musical Instruments</c:v>
                </c:pt>
              </c:strCache>
            </c:strRef>
          </c:cat>
          <c:val>
            <c:numRef>
              <c:f>'Subject Revenue'!$B$2:$B$5</c:f>
              <c:numCache>
                <c:formatCode>General</c:formatCode>
                <c:ptCount val="4"/>
                <c:pt idx="0">
                  <c:v>627597400</c:v>
                </c:pt>
                <c:pt idx="1">
                  <c:v>123735315</c:v>
                </c:pt>
                <c:pt idx="2">
                  <c:v>76983170</c:v>
                </c:pt>
                <c:pt idx="3">
                  <c:v>53359055</c:v>
                </c:pt>
              </c:numCache>
            </c:numRef>
          </c:val>
          <c:extLst>
            <c:ext xmlns:c16="http://schemas.microsoft.com/office/drawing/2014/chart" uri="{C3380CC4-5D6E-409C-BE32-E72D297353CC}">
              <c16:uniqueId val="{00000000-D99C-418D-882B-EE29A88E6095}"/>
            </c:ext>
          </c:extLst>
        </c:ser>
        <c:dLbls>
          <c:dLblPos val="inEnd"/>
          <c:showLegendKey val="0"/>
          <c:showVal val="1"/>
          <c:showCatName val="0"/>
          <c:showSerName val="0"/>
          <c:showPercent val="0"/>
          <c:showBubbleSize val="0"/>
        </c:dLbls>
        <c:gapWidth val="65"/>
        <c:axId val="211730624"/>
        <c:axId val="211716064"/>
      </c:barChart>
      <c:catAx>
        <c:axId val="211730624"/>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800" b="1" i="0" u="none" strike="noStrike" kern="1200" cap="all" baseline="0">
                <a:solidFill>
                  <a:schemeClr val="tx1"/>
                </a:solidFill>
                <a:latin typeface="+mn-lt"/>
                <a:ea typeface="+mn-ea"/>
                <a:cs typeface="+mn-cs"/>
              </a:defRPr>
            </a:pPr>
            <a:endParaRPr lang="en-US"/>
          </a:p>
        </c:txPr>
        <c:crossAx val="211716064"/>
        <c:crosses val="autoZero"/>
        <c:auto val="1"/>
        <c:lblAlgn val="ctr"/>
        <c:lblOffset val="100"/>
        <c:noMultiLvlLbl val="0"/>
      </c:catAx>
      <c:valAx>
        <c:axId val="211716064"/>
        <c:scaling>
          <c:orientation val="minMax"/>
        </c:scaling>
        <c:delete val="1"/>
        <c:axPos val="b"/>
        <c:numFmt formatCode="General" sourceLinked="1"/>
        <c:majorTickMark val="none"/>
        <c:minorTickMark val="none"/>
        <c:tickLblPos val="nextTo"/>
        <c:crossAx val="211730624"/>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baseline="0">
                <a:solidFill>
                  <a:schemeClr val="tx1"/>
                </a:solidFill>
                <a:effectLst/>
                <a:latin typeface="+mn-lt"/>
                <a:ea typeface="+mn-ea"/>
                <a:cs typeface="+mn-cs"/>
              </a:defRPr>
            </a:pPr>
            <a:r>
              <a:rPr lang="en-US" sz="2800" b="1" dirty="0">
                <a:solidFill>
                  <a:schemeClr val="tx1"/>
                </a:solidFill>
              </a:rPr>
              <a:t>Course level wise Revenue</a:t>
            </a:r>
          </a:p>
        </c:rich>
      </c:tx>
      <c:layout>
        <c:manualLayout>
          <c:xMode val="edge"/>
          <c:yMode val="edge"/>
          <c:x val="0.33326759923264698"/>
          <c:y val="1.0124496764678527E-2"/>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effectLst/>
              <a:latin typeface="+mn-lt"/>
              <a:ea typeface="+mn-ea"/>
              <a:cs typeface="+mn-cs"/>
            </a:defRPr>
          </a:pPr>
          <a:endParaRPr lang="en-US"/>
        </a:p>
      </c:txPr>
    </c:title>
    <c:autoTitleDeleted val="0"/>
    <c:plotArea>
      <c:layout>
        <c:manualLayout>
          <c:layoutTarget val="inner"/>
          <c:xMode val="edge"/>
          <c:yMode val="edge"/>
          <c:x val="4.0464410446065364E-2"/>
          <c:y val="0.18473659035648327"/>
          <c:w val="0.93888888888888888"/>
          <c:h val="0.72088764946048411"/>
        </c:manualLayout>
      </c:layout>
      <c:barChart>
        <c:barDir val="col"/>
        <c:grouping val="clustered"/>
        <c:varyColors val="0"/>
        <c:ser>
          <c:idx val="0"/>
          <c:order val="0"/>
          <c:tx>
            <c:strRef>
              <c:f>'total revenue by course level'!$B$1</c:f>
              <c:strCache>
                <c:ptCount val="1"/>
                <c:pt idx="0">
                  <c:v>total_revenue</c:v>
                </c:pt>
              </c:strCache>
            </c:strRef>
          </c:tx>
          <c:spPr>
            <a:solidFill>
              <a:srgbClr val="A435F0"/>
            </a:solidFill>
            <a:ln>
              <a:noFill/>
            </a:ln>
            <a:effectLst>
              <a:outerShdw blurRad="76200" dir="18900000" sy="23000" kx="-1200000" algn="bl" rotWithShape="0">
                <a:prstClr val="black">
                  <a:alpha val="2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'total revenue by course level'!$A$2:$A$5</c:f>
              <c:strCache>
                <c:ptCount val="4"/>
                <c:pt idx="0">
                  <c:v>All Levels</c:v>
                </c:pt>
                <c:pt idx="1">
                  <c:v>Beginner Level</c:v>
                </c:pt>
                <c:pt idx="2">
                  <c:v>Intermediate Level</c:v>
                </c:pt>
                <c:pt idx="3">
                  <c:v>Expert Level</c:v>
                </c:pt>
              </c:strCache>
            </c:strRef>
          </c:cat>
          <c:val>
            <c:numRef>
              <c:f>'total revenue by course level'!$B$2:$B$5</c:f>
              <c:numCache>
                <c:formatCode>General</c:formatCode>
                <c:ptCount val="4"/>
                <c:pt idx="0">
                  <c:v>606793395</c:v>
                </c:pt>
                <c:pt idx="1">
                  <c:v>219678340</c:v>
                </c:pt>
                <c:pt idx="2">
                  <c:v>49734135</c:v>
                </c:pt>
                <c:pt idx="3">
                  <c:v>5469070</c:v>
                </c:pt>
              </c:numCache>
            </c:numRef>
          </c:val>
          <c:extLst>
            <c:ext xmlns:c16="http://schemas.microsoft.com/office/drawing/2014/chart" uri="{C3380CC4-5D6E-409C-BE32-E72D297353CC}">
              <c16:uniqueId val="{00000000-9701-40B8-8A6E-ABF8C1EC128B}"/>
            </c:ext>
          </c:extLst>
        </c:ser>
        <c:dLbls>
          <c:dLblPos val="inEnd"/>
          <c:showLegendKey val="0"/>
          <c:showVal val="1"/>
          <c:showCatName val="0"/>
          <c:showSerName val="0"/>
          <c:showPercent val="0"/>
          <c:showBubbleSize val="0"/>
        </c:dLbls>
        <c:gapWidth val="41"/>
        <c:axId val="725937200"/>
        <c:axId val="725930128"/>
      </c:barChart>
      <c:catAx>
        <c:axId val="72593720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1" i="0" u="none" strike="noStrike" kern="1200" baseline="0">
                <a:solidFill>
                  <a:schemeClr val="tx1"/>
                </a:solidFill>
                <a:effectLst/>
                <a:latin typeface="+mn-lt"/>
                <a:ea typeface="+mn-ea"/>
                <a:cs typeface="+mn-cs"/>
              </a:defRPr>
            </a:pPr>
            <a:endParaRPr lang="en-US"/>
          </a:p>
        </c:txPr>
        <c:crossAx val="725930128"/>
        <c:crosses val="autoZero"/>
        <c:auto val="1"/>
        <c:lblAlgn val="ctr"/>
        <c:lblOffset val="100"/>
        <c:noMultiLvlLbl val="0"/>
      </c:catAx>
      <c:valAx>
        <c:axId val="725930128"/>
        <c:scaling>
          <c:orientation val="minMax"/>
        </c:scaling>
        <c:delete val="1"/>
        <c:axPos val="l"/>
        <c:numFmt formatCode="General" sourceLinked="1"/>
        <c:majorTickMark val="none"/>
        <c:minorTickMark val="none"/>
        <c:tickLblPos val="nextTo"/>
        <c:crossAx val="7259372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1" i="0" u="none" strike="noStrike" kern="1200" baseline="0">
                <a:solidFill>
                  <a:schemeClr val="tx1"/>
                </a:solidFill>
                <a:latin typeface="+mn-lt"/>
                <a:ea typeface="+mn-ea"/>
                <a:cs typeface="+mn-cs"/>
              </a:defRPr>
            </a:pPr>
            <a:r>
              <a:rPr lang="en-US" sz="2800">
                <a:solidFill>
                  <a:schemeClr val="tx1"/>
                </a:solidFill>
              </a:rPr>
              <a:t>Revenue Loss Forecast from Free courses</a:t>
            </a:r>
            <a:endParaRPr lang="en-IN" sz="2800">
              <a:solidFill>
                <a:schemeClr val="tx1"/>
              </a:solidFill>
            </a:endParaRPr>
          </a:p>
        </c:rich>
      </c:tx>
      <c:layout>
        <c:manualLayout>
          <c:xMode val="edge"/>
          <c:yMode val="edge"/>
          <c:x val="0.29788617886178864"/>
          <c:y val="0.10550458715596331"/>
        </c:manualLayout>
      </c:layout>
      <c:overlay val="0"/>
      <c:spPr>
        <a:noFill/>
        <a:ln>
          <a:noFill/>
        </a:ln>
        <a:effectLst/>
      </c:spPr>
      <c:txPr>
        <a:bodyPr rot="0" spcFirstLastPara="1" vertOverflow="ellipsis" vert="horz" wrap="square" anchor="ctr" anchorCtr="1"/>
        <a:lstStyle/>
        <a:p>
          <a:pPr>
            <a:defRPr sz="2800" b="1" i="0" u="none" strike="noStrike" kern="1200" baseline="0">
              <a:solidFill>
                <a:schemeClr val="tx1"/>
              </a:solidFill>
              <a:latin typeface="+mn-lt"/>
              <a:ea typeface="+mn-ea"/>
              <a:cs typeface="+mn-cs"/>
            </a:defRPr>
          </a:pPr>
          <a:endParaRPr lang="en-US"/>
        </a:p>
      </c:txPr>
    </c:title>
    <c:autoTitleDeleted val="0"/>
    <c:plotArea>
      <c:layout>
        <c:manualLayout>
          <c:layoutTarget val="inner"/>
          <c:xMode val="edge"/>
          <c:yMode val="edge"/>
          <c:x val="0.10278063184175149"/>
          <c:y val="0.1435953189337571"/>
          <c:w val="0.87804639348461033"/>
          <c:h val="0.64329765504157976"/>
        </c:manualLayout>
      </c:layout>
      <c:barChart>
        <c:barDir val="col"/>
        <c:grouping val="clustered"/>
        <c:varyColors val="0"/>
        <c:ser>
          <c:idx val="0"/>
          <c:order val="0"/>
          <c:tx>
            <c:strRef>
              <c:f>'Revenue loss'!$C$1</c:f>
              <c:strCache>
                <c:ptCount val="1"/>
                <c:pt idx="0">
                  <c:v>estimated_loss</c:v>
                </c:pt>
              </c:strCache>
            </c:strRef>
          </c:tx>
          <c:spPr>
            <a:solidFill>
              <a:srgbClr val="A435F0"/>
            </a:solidFill>
            <a:ln>
              <a:noFill/>
            </a:ln>
            <a:effectLst/>
          </c:spPr>
          <c:invertIfNegative val="0"/>
          <c:dPt>
            <c:idx val="0"/>
            <c:invertIfNegative val="0"/>
            <c:bubble3D val="0"/>
            <c:extLst>
              <c:ext xmlns:c16="http://schemas.microsoft.com/office/drawing/2014/chart" uri="{C3380CC4-5D6E-409C-BE32-E72D297353CC}">
                <c16:uniqueId val="{00000001-E009-4AA8-815A-E154B666EEBA}"/>
              </c:ext>
            </c:extLst>
          </c:dPt>
          <c:dPt>
            <c:idx val="1"/>
            <c:invertIfNegative val="0"/>
            <c:bubble3D val="0"/>
            <c:extLst>
              <c:ext xmlns:c16="http://schemas.microsoft.com/office/drawing/2014/chart" uri="{C3380CC4-5D6E-409C-BE32-E72D297353CC}">
                <c16:uniqueId val="{00000003-E009-4AA8-815A-E154B666EEBA}"/>
              </c:ext>
            </c:extLst>
          </c:dPt>
          <c:dPt>
            <c:idx val="2"/>
            <c:invertIfNegative val="0"/>
            <c:bubble3D val="0"/>
            <c:extLst>
              <c:ext xmlns:c16="http://schemas.microsoft.com/office/drawing/2014/chart" uri="{C3380CC4-5D6E-409C-BE32-E72D297353CC}">
                <c16:uniqueId val="{00000005-E009-4AA8-815A-E154B666EEBA}"/>
              </c:ext>
            </c:extLst>
          </c:dPt>
          <c:dLbls>
            <c:delete val="1"/>
          </c:dLbls>
          <c:cat>
            <c:strRef>
              <c:f>'Revenue loss'!$A$2:$A$11</c:f>
              <c:strCache>
                <c:ptCount val="10"/>
                <c:pt idx="0">
                  <c:v>Learn HTML5 Programming From Scratch</c:v>
                </c:pt>
                <c:pt idx="1">
                  <c:v>Coding for Entrepreneurs Basic</c:v>
                </c:pt>
                <c:pt idx="2">
                  <c:v>Build Your First Website in 1 Week with HTML5 and CSS3</c:v>
                </c:pt>
                <c:pt idx="3">
                  <c:v>Free Beginner Electric Guitar Lessons</c:v>
                </c:pt>
                <c:pt idx="4">
                  <c:v>Web Design for Web Developers: Build Beautiful Websites!</c:v>
                </c:pt>
                <c:pt idx="5">
                  <c:v>Practical PHP: Master the Basics and Code Dynamic Websites</c:v>
                </c:pt>
                <c:pt idx="6">
                  <c:v>Beginner Photoshop to HTML5 and CSS3</c:v>
                </c:pt>
                <c:pt idx="7">
                  <c:v>Web Development By Doing: HTML / CSS From Scratch</c:v>
                </c:pt>
                <c:pt idx="8">
                  <c:v>HTML and CSS for Beginners - Build a Website &amp; Launch ONLINE</c:v>
                </c:pt>
                <c:pt idx="9">
                  <c:v>Bitcoin or How I Learned to Stop Worrying and Love Crypto</c:v>
                </c:pt>
              </c:strCache>
            </c:strRef>
          </c:cat>
          <c:val>
            <c:numRef>
              <c:f>'Revenue loss'!$C$2:$C$11</c:f>
              <c:numCache>
                <c:formatCode>General</c:formatCode>
                <c:ptCount val="10"/>
                <c:pt idx="0">
                  <c:v>19416240.600000001</c:v>
                </c:pt>
                <c:pt idx="1">
                  <c:v>11626293.800000001</c:v>
                </c:pt>
                <c:pt idx="2">
                  <c:v>8685010.1999999993</c:v>
                </c:pt>
                <c:pt idx="3">
                  <c:v>7303318.7999999998</c:v>
                </c:pt>
                <c:pt idx="4">
                  <c:v>7138197.4000000004</c:v>
                </c:pt>
                <c:pt idx="5">
                  <c:v>6045811.4000000004</c:v>
                </c:pt>
                <c:pt idx="6">
                  <c:v>5278542</c:v>
                </c:pt>
                <c:pt idx="7">
                  <c:v>5265690.4000000004</c:v>
                </c:pt>
                <c:pt idx="8">
                  <c:v>5109810.5999999996</c:v>
                </c:pt>
                <c:pt idx="9">
                  <c:v>4734587.2</c:v>
                </c:pt>
              </c:numCache>
            </c:numRef>
          </c:val>
          <c:extLst>
            <c:ext xmlns:c16="http://schemas.microsoft.com/office/drawing/2014/chart" uri="{C3380CC4-5D6E-409C-BE32-E72D297353CC}">
              <c16:uniqueId val="{00000006-E009-4AA8-815A-E154B666EEBA}"/>
            </c:ext>
          </c:extLst>
        </c:ser>
        <c:dLbls>
          <c:showLegendKey val="0"/>
          <c:showVal val="1"/>
          <c:showCatName val="0"/>
          <c:showSerName val="0"/>
          <c:showPercent val="0"/>
          <c:showBubbleSize val="0"/>
        </c:dLbls>
        <c:gapWidth val="219"/>
        <c:overlap val="-27"/>
        <c:axId val="1287535455"/>
        <c:axId val="1287522143"/>
      </c:barChart>
      <c:lineChart>
        <c:grouping val="standard"/>
        <c:varyColors val="0"/>
        <c:ser>
          <c:idx val="1"/>
          <c:order val="1"/>
          <c:tx>
            <c:strRef>
              <c:f>'Revenue loss'!$D$1</c:f>
              <c:strCache>
                <c:ptCount val="1"/>
                <c:pt idx="0">
                  <c:v>Cumulative % </c:v>
                </c:pt>
              </c:strCache>
            </c:strRef>
          </c:tx>
          <c:spPr>
            <a:ln w="31750"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'Revenue loss'!$A$2:$A$11</c:f>
              <c:strCache>
                <c:ptCount val="10"/>
                <c:pt idx="0">
                  <c:v>Learn HTML5 Programming From Scratch</c:v>
                </c:pt>
                <c:pt idx="1">
                  <c:v>Coding for Entrepreneurs Basic</c:v>
                </c:pt>
                <c:pt idx="2">
                  <c:v>Build Your First Website in 1 Week with HTML5 and CSS3</c:v>
                </c:pt>
                <c:pt idx="3">
                  <c:v>Free Beginner Electric Guitar Lessons</c:v>
                </c:pt>
                <c:pt idx="4">
                  <c:v>Web Design for Web Developers: Build Beautiful Websites!</c:v>
                </c:pt>
                <c:pt idx="5">
                  <c:v>Practical PHP: Master the Basics and Code Dynamic Websites</c:v>
                </c:pt>
                <c:pt idx="6">
                  <c:v>Beginner Photoshop to HTML5 and CSS3</c:v>
                </c:pt>
                <c:pt idx="7">
                  <c:v>Web Development By Doing: HTML / CSS From Scratch</c:v>
                </c:pt>
                <c:pt idx="8">
                  <c:v>HTML and CSS for Beginners - Build a Website &amp; Launch ONLINE</c:v>
                </c:pt>
                <c:pt idx="9">
                  <c:v>Bitcoin or How I Learned to Stop Worrying and Love Crypto</c:v>
                </c:pt>
              </c:strCache>
            </c:strRef>
          </c:cat>
          <c:val>
            <c:numRef>
              <c:f>'Revenue loss'!$D$2:$D$11</c:f>
              <c:numCache>
                <c:formatCode>0%</c:formatCode>
                <c:ptCount val="10"/>
                <c:pt idx="0">
                  <c:v>0.24088581788475738</c:v>
                </c:pt>
                <c:pt idx="1">
                  <c:v>0.14424055349733789</c:v>
                </c:pt>
                <c:pt idx="2">
                  <c:v>0.10774978681323406</c:v>
                </c:pt>
                <c:pt idx="3">
                  <c:v>9.0607958494865609E-2</c:v>
                </c:pt>
                <c:pt idx="4">
                  <c:v>8.8559394907881839E-2</c:v>
                </c:pt>
                <c:pt idx="5">
                  <c:v>7.5006807644626625E-2</c:v>
                </c:pt>
                <c:pt idx="6">
                  <c:v>6.5487749822642952E-2</c:v>
                </c:pt>
                <c:pt idx="7">
                  <c:v>6.5328307619545833E-2</c:v>
                </c:pt>
                <c:pt idx="8">
                  <c:v>6.3394399099957727E-2</c:v>
                </c:pt>
                <c:pt idx="9">
                  <c:v>5.8739224215150244E-2</c:v>
                </c:pt>
              </c:numCache>
            </c:numRef>
          </c:val>
          <c:smooth val="0"/>
          <c:extLst>
            <c:ext xmlns:c16="http://schemas.microsoft.com/office/drawing/2014/chart" uri="{C3380CC4-5D6E-409C-BE32-E72D297353CC}">
              <c16:uniqueId val="{00000007-E009-4AA8-815A-E154B666EEBA}"/>
            </c:ext>
          </c:extLst>
        </c:ser>
        <c:dLbls>
          <c:showLegendKey val="0"/>
          <c:showVal val="1"/>
          <c:showCatName val="0"/>
          <c:showSerName val="0"/>
          <c:showPercent val="0"/>
          <c:showBubbleSize val="0"/>
        </c:dLbls>
        <c:marker val="1"/>
        <c:smooth val="0"/>
        <c:axId val="1287523391"/>
        <c:axId val="1287535871"/>
      </c:lineChart>
      <c:catAx>
        <c:axId val="1287535455"/>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1287522143"/>
        <c:crosses val="autoZero"/>
        <c:auto val="1"/>
        <c:lblAlgn val="ctr"/>
        <c:lblOffset val="100"/>
        <c:noMultiLvlLbl val="0"/>
      </c:catAx>
      <c:valAx>
        <c:axId val="1287522143"/>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1287535455"/>
        <c:crosses val="autoZero"/>
        <c:crossBetween val="between"/>
      </c:valAx>
      <c:valAx>
        <c:axId val="1287535871"/>
        <c:scaling>
          <c:orientation val="minMax"/>
        </c:scaling>
        <c:delete val="0"/>
        <c:axPos val="r"/>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F1F6FF"/>
                </a:solidFill>
                <a:latin typeface="+mn-lt"/>
                <a:ea typeface="+mn-ea"/>
                <a:cs typeface="+mn-cs"/>
              </a:defRPr>
            </a:pPr>
            <a:endParaRPr lang="en-US"/>
          </a:p>
        </c:txPr>
        <c:crossAx val="1287523391"/>
        <c:crosses val="max"/>
        <c:crossBetween val="between"/>
      </c:valAx>
      <c:catAx>
        <c:axId val="1287523391"/>
        <c:scaling>
          <c:orientation val="minMax"/>
        </c:scaling>
        <c:delete val="1"/>
        <c:axPos val="b"/>
        <c:numFmt formatCode="General" sourceLinked="1"/>
        <c:majorTickMark val="none"/>
        <c:minorTickMark val="none"/>
        <c:tickLblPos val="nextTo"/>
        <c:crossAx val="1287535871"/>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dirty="0"/>
              <a:t>Course</a:t>
            </a:r>
            <a:r>
              <a:rPr lang="en-US" baseline="0" dirty="0"/>
              <a:t> Duration wise Engagement</a:t>
            </a:r>
            <a:endParaRPr lang="en-US" dirty="0"/>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pieChart>
        <c:varyColors val="1"/>
        <c:ser>
          <c:idx val="0"/>
          <c:order val="0"/>
          <c:tx>
            <c:strRef>
              <c:f>'duration wise total_subscribers'!$B$1</c:f>
              <c:strCache>
                <c:ptCount val="1"/>
                <c:pt idx="0">
                  <c:v>total_subscribers</c:v>
                </c:pt>
              </c:strCache>
            </c:strRef>
          </c:tx>
          <c:spPr>
            <a:solidFill>
              <a:srgbClr val="A435F0"/>
            </a:solidFill>
          </c:spPr>
          <c:dPt>
            <c:idx val="0"/>
            <c:bubble3D val="0"/>
            <c:spPr>
              <a:solidFill>
                <a:srgbClr val="C95DCC"/>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0B69-4C23-A251-2C481FAAD8CB}"/>
              </c:ext>
            </c:extLst>
          </c:dPt>
          <c:dPt>
            <c:idx val="1"/>
            <c:bubble3D val="0"/>
            <c:spPr>
              <a:solidFill>
                <a:srgbClr val="BE47DF"/>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0B69-4C23-A251-2C481FAAD8CB}"/>
              </c:ext>
            </c:extLst>
          </c:dPt>
          <c:dPt>
            <c:idx val="2"/>
            <c:bubble3D val="0"/>
            <c:spPr>
              <a:solidFill>
                <a:srgbClr val="A255D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0B69-4C23-A251-2C481FAAD8CB}"/>
              </c:ext>
            </c:extLst>
          </c:dPt>
          <c:dPt>
            <c:idx val="3"/>
            <c:bubble3D val="0"/>
            <c:spPr>
              <a:solidFill>
                <a:srgbClr val="A435F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0B69-4C23-A251-2C481FAAD8CB}"/>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'duration wise total_subscribers'!$A$2:$A$5</c:f>
              <c:strCache>
                <c:ptCount val="4"/>
                <c:pt idx="0">
                  <c:v>2-5 hrs</c:v>
                </c:pt>
                <c:pt idx="1">
                  <c:v>0-2 hrs</c:v>
                </c:pt>
                <c:pt idx="2">
                  <c:v>10+ hrs</c:v>
                </c:pt>
                <c:pt idx="3">
                  <c:v>5-10 hrs</c:v>
                </c:pt>
              </c:strCache>
            </c:strRef>
          </c:cat>
          <c:val>
            <c:numRef>
              <c:f>'duration wise total_subscribers'!$B$2:$B$5</c:f>
              <c:numCache>
                <c:formatCode>General</c:formatCode>
                <c:ptCount val="4"/>
                <c:pt idx="0">
                  <c:v>4435999</c:v>
                </c:pt>
                <c:pt idx="1">
                  <c:v>3190040</c:v>
                </c:pt>
                <c:pt idx="2">
                  <c:v>2393741</c:v>
                </c:pt>
                <c:pt idx="3">
                  <c:v>1696055</c:v>
                </c:pt>
              </c:numCache>
            </c:numRef>
          </c:val>
          <c:extLst>
            <c:ext xmlns:c16="http://schemas.microsoft.com/office/drawing/2014/chart" uri="{C3380CC4-5D6E-409C-BE32-E72D297353CC}">
              <c16:uniqueId val="{00000008-0B69-4C23-A251-2C481FAAD8CB}"/>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24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1" i="0" u="none" strike="noStrike" kern="1200" baseline="0">
                <a:solidFill>
                  <a:schemeClr val="dk1">
                    <a:lumMod val="75000"/>
                    <a:lumOff val="25000"/>
                  </a:schemeClr>
                </a:solidFill>
                <a:latin typeface="+mn-lt"/>
                <a:ea typeface="+mn-ea"/>
                <a:cs typeface="+mn-cs"/>
              </a:defRPr>
            </a:pPr>
            <a:r>
              <a:rPr lang="en-US" sz="2800" dirty="0"/>
              <a:t>Free</a:t>
            </a:r>
            <a:r>
              <a:rPr lang="en-US" sz="2800" baseline="0" dirty="0"/>
              <a:t> Vs Paid</a:t>
            </a:r>
            <a:endParaRPr lang="en-IN" sz="2800" dirty="0"/>
          </a:p>
        </c:rich>
      </c:tx>
      <c:layout>
        <c:manualLayout>
          <c:xMode val="edge"/>
          <c:yMode val="edge"/>
          <c:x val="0.43150806590506757"/>
          <c:y val="9.8751083896821447E-3"/>
        </c:manualLayout>
      </c:layout>
      <c:overlay val="0"/>
      <c:spPr>
        <a:noFill/>
        <a:ln>
          <a:noFill/>
        </a:ln>
        <a:effectLst/>
      </c:spPr>
      <c:txPr>
        <a:bodyPr rot="0" spcFirstLastPara="1" vertOverflow="ellipsis" vert="horz" wrap="square" anchor="ctr" anchorCtr="1"/>
        <a:lstStyle/>
        <a:p>
          <a:pPr>
            <a:defRPr sz="2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manualLayout>
          <c:layoutTarget val="inner"/>
          <c:xMode val="edge"/>
          <c:yMode val="edge"/>
          <c:x val="2.1258859252960338E-2"/>
          <c:y val="7.053302647060386E-2"/>
          <c:w val="0.97401694980193732"/>
          <c:h val="0.83208090953636105"/>
        </c:manualLayout>
      </c:layout>
      <c:barChart>
        <c:barDir val="col"/>
        <c:grouping val="clustered"/>
        <c:varyColors val="0"/>
        <c:ser>
          <c:idx val="0"/>
          <c:order val="0"/>
          <c:tx>
            <c:strRef>
              <c:f>'Free vs paid'!$A$2</c:f>
              <c:strCache>
                <c:ptCount val="1"/>
                <c:pt idx="0">
                  <c:v>Paid</c:v>
                </c:pt>
              </c:strCache>
            </c:strRef>
          </c:tx>
          <c:spPr>
            <a:solidFill>
              <a:srgbClr val="A435F0"/>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'Free vs paid'!$B$1:$C$1</c:f>
              <c:strCache>
                <c:ptCount val="2"/>
                <c:pt idx="0">
                  <c:v>avg_subscribers</c:v>
                </c:pt>
                <c:pt idx="1">
                  <c:v>course_count</c:v>
                </c:pt>
              </c:strCache>
            </c:strRef>
          </c:cat>
          <c:val>
            <c:numRef>
              <c:f>'Free vs paid'!$B$2:$C$2</c:f>
              <c:numCache>
                <c:formatCode>General</c:formatCode>
                <c:ptCount val="2"/>
                <c:pt idx="0">
                  <c:v>2421</c:v>
                </c:pt>
                <c:pt idx="1">
                  <c:v>3362</c:v>
                </c:pt>
              </c:numCache>
            </c:numRef>
          </c:val>
          <c:extLst>
            <c:ext xmlns:c16="http://schemas.microsoft.com/office/drawing/2014/chart" uri="{C3380CC4-5D6E-409C-BE32-E72D297353CC}">
              <c16:uniqueId val="{00000000-BE1E-433A-A054-1C3CAA0C80FF}"/>
            </c:ext>
          </c:extLst>
        </c:ser>
        <c:ser>
          <c:idx val="1"/>
          <c:order val="1"/>
          <c:tx>
            <c:strRef>
              <c:f>'Free vs paid'!$A$3</c:f>
              <c:strCache>
                <c:ptCount val="1"/>
                <c:pt idx="0">
                  <c:v>Free</c:v>
                </c:pt>
              </c:strCache>
            </c:strRef>
          </c:tx>
          <c:spPr>
            <a:solidFill>
              <a:schemeClr val="bg1"/>
            </a:solidFill>
            <a:ln w="9525" cap="flat" cmpd="sng" algn="ctr">
              <a:solidFill>
                <a:schemeClr val="tx1"/>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'Free vs paid'!$B$1:$C$1</c:f>
              <c:strCache>
                <c:ptCount val="2"/>
                <c:pt idx="0">
                  <c:v>avg_subscribers</c:v>
                </c:pt>
                <c:pt idx="1">
                  <c:v>course_count</c:v>
                </c:pt>
              </c:strCache>
            </c:strRef>
          </c:cat>
          <c:val>
            <c:numRef>
              <c:f>'Free vs paid'!$B$3:$C$3</c:f>
              <c:numCache>
                <c:formatCode>General</c:formatCode>
                <c:ptCount val="2"/>
                <c:pt idx="0">
                  <c:v>11534</c:v>
                </c:pt>
                <c:pt idx="1">
                  <c:v>310</c:v>
                </c:pt>
              </c:numCache>
            </c:numRef>
          </c:val>
          <c:extLst>
            <c:ext xmlns:c16="http://schemas.microsoft.com/office/drawing/2014/chart" uri="{C3380CC4-5D6E-409C-BE32-E72D297353CC}">
              <c16:uniqueId val="{00000001-BE1E-433A-A054-1C3CAA0C80FF}"/>
            </c:ext>
          </c:extLst>
        </c:ser>
        <c:dLbls>
          <c:dLblPos val="inEnd"/>
          <c:showLegendKey val="0"/>
          <c:showVal val="1"/>
          <c:showCatName val="0"/>
          <c:showSerName val="0"/>
          <c:showPercent val="0"/>
          <c:showBubbleSize val="0"/>
        </c:dLbls>
        <c:gapWidth val="65"/>
        <c:axId val="1181093888"/>
        <c:axId val="1181102624"/>
      </c:barChart>
      <c:catAx>
        <c:axId val="1181093888"/>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1" i="0" u="none" strike="noStrike" kern="1200" cap="all" baseline="0">
                <a:solidFill>
                  <a:schemeClr val="tx1"/>
                </a:solidFill>
                <a:latin typeface="+mn-lt"/>
                <a:ea typeface="+mn-ea"/>
                <a:cs typeface="+mn-cs"/>
              </a:defRPr>
            </a:pPr>
            <a:endParaRPr lang="en-US"/>
          </a:p>
        </c:txPr>
        <c:crossAx val="1181102624"/>
        <c:crosses val="autoZero"/>
        <c:auto val="1"/>
        <c:lblAlgn val="ctr"/>
        <c:lblOffset val="100"/>
        <c:noMultiLvlLbl val="0"/>
      </c:catAx>
      <c:valAx>
        <c:axId val="1181102624"/>
        <c:scaling>
          <c:orientation val="minMax"/>
        </c:scaling>
        <c:delete val="1"/>
        <c:axPos val="l"/>
        <c:numFmt formatCode="General" sourceLinked="1"/>
        <c:majorTickMark val="none"/>
        <c:minorTickMark val="none"/>
        <c:tickLblPos val="nextTo"/>
        <c:crossAx val="1181093888"/>
        <c:crosses val="autoZero"/>
        <c:crossBetween val="between"/>
      </c:valAx>
      <c:spPr>
        <a:noFill/>
        <a:ln>
          <a:noFill/>
        </a:ln>
        <a:effectLst/>
      </c:spPr>
    </c:plotArea>
    <c:legend>
      <c:legendPos val="b"/>
      <c:layout>
        <c:manualLayout>
          <c:xMode val="edge"/>
          <c:yMode val="edge"/>
          <c:x val="0.40890764181903422"/>
          <c:y val="0.927989287053404"/>
          <c:w val="0.24969511722427104"/>
          <c:h val="5.5684182334351066E-2"/>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24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spc="100" baseline="0">
                <a:solidFill>
                  <a:schemeClr val="lt1">
                    <a:lumMod val="95000"/>
                  </a:schemeClr>
                </a:solidFill>
                <a:effectLst/>
                <a:latin typeface="+mn-lt"/>
                <a:ea typeface="+mn-ea"/>
                <a:cs typeface="+mn-cs"/>
              </a:defRPr>
            </a:pPr>
            <a:r>
              <a:rPr lang="en-US" sz="2400" b="1" i="0" dirty="0">
                <a:solidFill>
                  <a:schemeClr val="tx1"/>
                </a:solidFill>
                <a:effectLst/>
              </a:rPr>
              <a:t>Top</a:t>
            </a:r>
            <a:r>
              <a:rPr lang="en-US" sz="2400" b="1" i="0" baseline="0" dirty="0">
                <a:solidFill>
                  <a:schemeClr val="tx1"/>
                </a:solidFill>
                <a:effectLst/>
              </a:rPr>
              <a:t> Popular Courses with Potential Undervaluation</a:t>
            </a:r>
            <a:endParaRPr lang="en-IN" sz="2400" b="1" i="0" dirty="0">
              <a:solidFill>
                <a:schemeClr val="tx1"/>
              </a:solidFill>
              <a:effectLst/>
            </a:endParaRPr>
          </a:p>
        </c:rich>
      </c:tx>
      <c:layout>
        <c:manualLayout>
          <c:xMode val="edge"/>
          <c:yMode val="edge"/>
          <c:x val="0.18261744966442953"/>
          <c:y val="9.2649355746533737E-3"/>
        </c:manualLayout>
      </c:layout>
      <c:overlay val="0"/>
      <c:spPr>
        <a:noFill/>
        <a:ln>
          <a:noFill/>
        </a:ln>
        <a:effectLst/>
      </c:spPr>
      <c:txPr>
        <a:bodyPr rot="0" spcFirstLastPara="1" vertOverflow="ellipsis" vert="horz" wrap="square" anchor="ctr" anchorCtr="1"/>
        <a:lstStyle/>
        <a:p>
          <a:pPr>
            <a:defRPr sz="2400" b="1" i="0" u="none" strike="noStrike" kern="1200" spc="100" baseline="0">
              <a:solidFill>
                <a:schemeClr val="lt1">
                  <a:lumMod val="95000"/>
                </a:schemeClr>
              </a:solidFill>
              <a:effectLst/>
              <a:latin typeface="+mn-lt"/>
              <a:ea typeface="+mn-ea"/>
              <a:cs typeface="+mn-cs"/>
            </a:defRPr>
          </a:pPr>
          <a:endParaRPr lang="en-US"/>
        </a:p>
      </c:txPr>
    </c:title>
    <c:autoTitleDeleted val="0"/>
    <c:plotArea>
      <c:layout>
        <c:manualLayout>
          <c:layoutTarget val="inner"/>
          <c:xMode val="edge"/>
          <c:yMode val="edge"/>
          <c:x val="7.4791366542895019E-2"/>
          <c:y val="0.12159117045115192"/>
          <c:w val="0.89637477806418886"/>
          <c:h val="0.60086938384521571"/>
        </c:manualLayout>
      </c:layout>
      <c:barChart>
        <c:barDir val="col"/>
        <c:grouping val="clustered"/>
        <c:varyColors val="0"/>
        <c:ser>
          <c:idx val="1"/>
          <c:order val="1"/>
          <c:tx>
            <c:strRef>
              <c:f>'underpriced popular course'!$C$1</c:f>
              <c:strCache>
                <c:ptCount val="1"/>
                <c:pt idx="0">
                  <c:v>num_reviews</c:v>
                </c:pt>
              </c:strCache>
            </c:strRef>
          </c:tx>
          <c:spPr>
            <a:solidFill>
              <a:srgbClr val="A435F0"/>
            </a:solidFill>
            <a:ln>
              <a:solidFill>
                <a:schemeClr val="tx1"/>
              </a:solid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'underpriced popular course'!$A$2:$A$11</c:f>
              <c:strCache>
                <c:ptCount val="10"/>
                <c:pt idx="0">
                  <c:v>Docker Technologies for DevOps and Developers</c:v>
                </c:pt>
                <c:pt idx="1">
                  <c:v>Learn Javascript &amp; JQuery From Scratch</c:v>
                </c:pt>
                <c:pt idx="2">
                  <c:v>Guitar Super System Level 1</c:v>
                </c:pt>
                <c:pt idx="3">
                  <c:v>Ultimate Angular 4 (previously Angular 2) with Bootstrap 4</c:v>
                </c:pt>
                <c:pt idx="4">
                  <c:v>The Complete Elixir and Phoenix Bootcamp</c:v>
                </c:pt>
                <c:pt idx="5">
                  <c:v>AngularJS JumpStart with Dan Wahlin</c:v>
                </c:pt>
                <c:pt idx="6">
                  <c:v>Webpack 2: The Complete Developer's Guide</c:v>
                </c:pt>
                <c:pt idx="7">
                  <c:v>Sketch 3 from A to Z: Become an App Designer</c:v>
                </c:pt>
                <c:pt idx="8">
                  <c:v>ES6 Javascript: The Complete Developer's Guide</c:v>
                </c:pt>
                <c:pt idx="9">
                  <c:v>Web Design for Beginners: Real World Coding in HTML &amp; CSS</c:v>
                </c:pt>
              </c:strCache>
            </c:strRef>
          </c:cat>
          <c:val>
            <c:numRef>
              <c:f>'underpriced popular course'!$C$2:$C$11</c:f>
              <c:numCache>
                <c:formatCode>General</c:formatCode>
                <c:ptCount val="10"/>
                <c:pt idx="0">
                  <c:v>3137</c:v>
                </c:pt>
                <c:pt idx="1">
                  <c:v>2685</c:v>
                </c:pt>
                <c:pt idx="2">
                  <c:v>2257</c:v>
                </c:pt>
                <c:pt idx="3">
                  <c:v>1846</c:v>
                </c:pt>
                <c:pt idx="4">
                  <c:v>1375</c:v>
                </c:pt>
                <c:pt idx="5">
                  <c:v>2144</c:v>
                </c:pt>
                <c:pt idx="6">
                  <c:v>1893</c:v>
                </c:pt>
                <c:pt idx="7">
                  <c:v>1629</c:v>
                </c:pt>
                <c:pt idx="8">
                  <c:v>2709</c:v>
                </c:pt>
                <c:pt idx="9">
                  <c:v>1724</c:v>
                </c:pt>
              </c:numCache>
            </c:numRef>
          </c:val>
          <c:extLst>
            <c:ext xmlns:c16="http://schemas.microsoft.com/office/drawing/2014/chart" uri="{C3380CC4-5D6E-409C-BE32-E72D297353CC}">
              <c16:uniqueId val="{00000000-02FA-45D0-BCD4-F5F6557A5D28}"/>
            </c:ext>
          </c:extLst>
        </c:ser>
        <c:dLbls>
          <c:showLegendKey val="0"/>
          <c:showVal val="1"/>
          <c:showCatName val="0"/>
          <c:showSerName val="0"/>
          <c:showPercent val="0"/>
          <c:showBubbleSize val="0"/>
        </c:dLbls>
        <c:gapWidth val="219"/>
        <c:axId val="2014297952"/>
        <c:axId val="2014300864"/>
      </c:barChart>
      <c:lineChart>
        <c:grouping val="standard"/>
        <c:varyColors val="0"/>
        <c:ser>
          <c:idx val="0"/>
          <c:order val="0"/>
          <c:tx>
            <c:strRef>
              <c:f>'underpriced popular course'!$B$1</c:f>
              <c:strCache>
                <c:ptCount val="1"/>
                <c:pt idx="0">
                  <c:v>price</c:v>
                </c:pt>
              </c:strCache>
            </c:strRef>
          </c:tx>
          <c:spPr>
            <a:ln w="34925" cap="rnd">
              <a:solidFill>
                <a:schemeClr val="tx1"/>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'underpriced popular course'!$A$2:$A$11</c:f>
              <c:strCache>
                <c:ptCount val="10"/>
                <c:pt idx="0">
                  <c:v>Docker Technologies for DevOps and Developers</c:v>
                </c:pt>
                <c:pt idx="1">
                  <c:v>Learn Javascript &amp; JQuery From Scratch</c:v>
                </c:pt>
                <c:pt idx="2">
                  <c:v>Guitar Super System Level 1</c:v>
                </c:pt>
                <c:pt idx="3">
                  <c:v>Ultimate Angular 4 (previously Angular 2) with Bootstrap 4</c:v>
                </c:pt>
                <c:pt idx="4">
                  <c:v>The Complete Elixir and Phoenix Bootcamp</c:v>
                </c:pt>
                <c:pt idx="5">
                  <c:v>AngularJS JumpStart with Dan Wahlin</c:v>
                </c:pt>
                <c:pt idx="6">
                  <c:v>Webpack 2: The Complete Developer's Guide</c:v>
                </c:pt>
                <c:pt idx="7">
                  <c:v>Sketch 3 from A to Z: Become an App Designer</c:v>
                </c:pt>
                <c:pt idx="8">
                  <c:v>ES6 Javascript: The Complete Developer's Guide</c:v>
                </c:pt>
                <c:pt idx="9">
                  <c:v>Web Design for Beginners: Real World Coding in HTML &amp; CSS</c:v>
                </c:pt>
              </c:strCache>
            </c:strRef>
          </c:cat>
          <c:val>
            <c:numRef>
              <c:f>'underpriced popular course'!$B$2:$B$11</c:f>
              <c:numCache>
                <c:formatCode>General</c:formatCode>
                <c:ptCount val="10"/>
                <c:pt idx="0">
                  <c:v>30</c:v>
                </c:pt>
                <c:pt idx="1">
                  <c:v>30</c:v>
                </c:pt>
                <c:pt idx="2">
                  <c:v>50</c:v>
                </c:pt>
                <c:pt idx="3">
                  <c:v>50</c:v>
                </c:pt>
                <c:pt idx="4">
                  <c:v>50</c:v>
                </c:pt>
                <c:pt idx="5">
                  <c:v>75</c:v>
                </c:pt>
                <c:pt idx="6">
                  <c:v>75</c:v>
                </c:pt>
                <c:pt idx="7">
                  <c:v>75</c:v>
                </c:pt>
                <c:pt idx="8">
                  <c:v>80</c:v>
                </c:pt>
                <c:pt idx="9">
                  <c:v>100</c:v>
                </c:pt>
              </c:numCache>
            </c:numRef>
          </c:val>
          <c:smooth val="0"/>
          <c:extLst>
            <c:ext xmlns:c16="http://schemas.microsoft.com/office/drawing/2014/chart" uri="{C3380CC4-5D6E-409C-BE32-E72D297353CC}">
              <c16:uniqueId val="{00000001-02FA-45D0-BCD4-F5F6557A5D28}"/>
            </c:ext>
          </c:extLst>
        </c:ser>
        <c:dLbls>
          <c:showLegendKey val="0"/>
          <c:showVal val="1"/>
          <c:showCatName val="0"/>
          <c:showSerName val="0"/>
          <c:showPercent val="0"/>
          <c:showBubbleSize val="0"/>
        </c:dLbls>
        <c:marker val="1"/>
        <c:smooth val="0"/>
        <c:axId val="508768960"/>
        <c:axId val="508768544"/>
      </c:lineChart>
      <c:catAx>
        <c:axId val="2014297952"/>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2014300864"/>
        <c:crosses val="autoZero"/>
        <c:auto val="1"/>
        <c:lblAlgn val="ctr"/>
        <c:lblOffset val="100"/>
        <c:noMultiLvlLbl val="0"/>
      </c:catAx>
      <c:valAx>
        <c:axId val="201430086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1" i="0" u="none" strike="noStrike" kern="1200" baseline="0">
                <a:solidFill>
                  <a:schemeClr val="tx1"/>
                </a:solidFill>
                <a:latin typeface="+mn-lt"/>
                <a:ea typeface="+mn-ea"/>
                <a:cs typeface="+mn-cs"/>
              </a:defRPr>
            </a:pPr>
            <a:endParaRPr lang="en-US"/>
          </a:p>
        </c:txPr>
        <c:crossAx val="2014297952"/>
        <c:crosses val="autoZero"/>
        <c:crossBetween val="between"/>
      </c:valAx>
      <c:valAx>
        <c:axId val="508768544"/>
        <c:scaling>
          <c:orientation val="minMax"/>
        </c:scaling>
        <c:delete val="0"/>
        <c:axPos val="r"/>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F1F6FF"/>
                </a:solidFill>
                <a:latin typeface="+mn-lt"/>
                <a:ea typeface="+mn-ea"/>
                <a:cs typeface="+mn-cs"/>
              </a:defRPr>
            </a:pPr>
            <a:endParaRPr lang="en-US"/>
          </a:p>
        </c:txPr>
        <c:crossAx val="508768960"/>
        <c:crosses val="max"/>
        <c:crossBetween val="between"/>
      </c:valAx>
      <c:catAx>
        <c:axId val="508768960"/>
        <c:scaling>
          <c:orientation val="minMax"/>
        </c:scaling>
        <c:delete val="1"/>
        <c:axPos val="b"/>
        <c:numFmt formatCode="General" sourceLinked="1"/>
        <c:majorTickMark val="none"/>
        <c:minorTickMark val="none"/>
        <c:tickLblPos val="nextTo"/>
        <c:crossAx val="508768544"/>
        <c:crosses val="autoZero"/>
        <c:auto val="1"/>
        <c:lblAlgn val="ctr"/>
        <c:lblOffset val="100"/>
        <c:noMultiLvlLbl val="0"/>
      </c:catAx>
      <c:spPr>
        <a:solidFill>
          <a:srgbClr val="F1F6FF"/>
        </a:solidFill>
        <a:ln>
          <a:noFill/>
        </a:ln>
        <a:effectLst/>
      </c:spPr>
    </c:plotArea>
    <c:legend>
      <c:legendPos val="b"/>
      <c:overlay val="0"/>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1F6FF"/>
    </a:solid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en-IN" sz="3200" dirty="0"/>
              <a:t>Yearly</a:t>
            </a:r>
            <a:r>
              <a:rPr lang="en-IN" sz="2400" baseline="0" dirty="0"/>
              <a:t> </a:t>
            </a:r>
            <a:r>
              <a:rPr lang="en-IN" sz="3200" baseline="0" dirty="0"/>
              <a:t>Trend</a:t>
            </a:r>
            <a:endParaRPr lang="en-IN" sz="3200" dirty="0"/>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3.8880902810756367E-2"/>
          <c:y val="9.7733853912044699E-2"/>
          <c:w val="0.84960780437922734"/>
          <c:h val="0.77107113587086196"/>
        </c:manualLayout>
      </c:layout>
      <c:barChart>
        <c:barDir val="col"/>
        <c:grouping val="clustered"/>
        <c:varyColors val="0"/>
        <c:ser>
          <c:idx val="1"/>
          <c:order val="1"/>
          <c:tx>
            <c:strRef>
              <c:f>'yearly trend (2)'!$B$1</c:f>
              <c:strCache>
                <c:ptCount val="1"/>
                <c:pt idx="0">
                  <c:v>courses_published</c:v>
                </c:pt>
              </c:strCache>
            </c:strRef>
          </c:tx>
          <c:spPr>
            <a:solidFill>
              <a:srgbClr val="A435F0"/>
            </a:solidFill>
            <a:ln>
              <a:noFill/>
            </a:ln>
            <a:effectLst/>
          </c:spPr>
          <c:invertIfNegative val="0"/>
          <c:dLbls>
            <c:dLbl>
              <c:idx val="0"/>
              <c:layout>
                <c:manualLayout>
                  <c:x val="2.4960998439937578E-2"/>
                  <c:y val="1.158028849933812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08B-4E38-BBEB-6E891C4AA914}"/>
                </c:ext>
              </c:extLst>
            </c:dLbl>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'yearly trend (2)'!$A$2:$A$8</c:f>
              <c:numCache>
                <c:formatCode>General</c:formatCode>
                <c:ptCount val="7"/>
                <c:pt idx="0">
                  <c:v>2011</c:v>
                </c:pt>
                <c:pt idx="1">
                  <c:v>2012</c:v>
                </c:pt>
                <c:pt idx="2">
                  <c:v>2013</c:v>
                </c:pt>
                <c:pt idx="3">
                  <c:v>2014</c:v>
                </c:pt>
                <c:pt idx="4">
                  <c:v>2015</c:v>
                </c:pt>
                <c:pt idx="5">
                  <c:v>2016</c:v>
                </c:pt>
                <c:pt idx="6">
                  <c:v>2017</c:v>
                </c:pt>
              </c:numCache>
            </c:numRef>
          </c:cat>
          <c:val>
            <c:numRef>
              <c:f>'yearly trend (2)'!$B$2:$B$8</c:f>
              <c:numCache>
                <c:formatCode>General</c:formatCode>
                <c:ptCount val="7"/>
                <c:pt idx="0">
                  <c:v>5</c:v>
                </c:pt>
                <c:pt idx="1">
                  <c:v>45</c:v>
                </c:pt>
                <c:pt idx="2">
                  <c:v>201</c:v>
                </c:pt>
                <c:pt idx="3">
                  <c:v>490</c:v>
                </c:pt>
                <c:pt idx="4">
                  <c:v>1014</c:v>
                </c:pt>
                <c:pt idx="5">
                  <c:v>1204</c:v>
                </c:pt>
                <c:pt idx="6">
                  <c:v>713</c:v>
                </c:pt>
              </c:numCache>
            </c:numRef>
          </c:val>
          <c:extLst>
            <c:ext xmlns:c16="http://schemas.microsoft.com/office/drawing/2014/chart" uri="{C3380CC4-5D6E-409C-BE32-E72D297353CC}">
              <c16:uniqueId val="{00000001-008B-4E38-BBEB-6E891C4AA914}"/>
            </c:ext>
          </c:extLst>
        </c:ser>
        <c:dLbls>
          <c:showLegendKey val="0"/>
          <c:showVal val="1"/>
          <c:showCatName val="0"/>
          <c:showSerName val="0"/>
          <c:showPercent val="0"/>
          <c:showBubbleSize val="0"/>
        </c:dLbls>
        <c:gapWidth val="219"/>
        <c:overlap val="-27"/>
        <c:axId val="1359506448"/>
        <c:axId val="1359508112"/>
        <c:extLst>
          <c:ext xmlns:c15="http://schemas.microsoft.com/office/drawing/2012/chart" uri="{02D57815-91ED-43cb-92C2-25804820EDAC}">
            <c15:filteredBarSeries>
              <c15:ser>
                <c:idx val="0"/>
                <c:order val="0"/>
                <c:tx>
                  <c:strRef>
                    <c:extLst>
                      <c:ext uri="{02D57815-91ED-43cb-92C2-25804820EDAC}">
                        <c15:formulaRef>
                          <c15:sqref>'yearly trend (2)'!$A$1</c15:sqref>
                        </c15:formulaRef>
                      </c:ext>
                    </c:extLst>
                    <c:strCache>
                      <c:ptCount val="1"/>
                      <c:pt idx="0">
                        <c:v>published_year</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numRef>
                    <c:extLst>
                      <c:ext uri="{02D57815-91ED-43cb-92C2-25804820EDAC}">
                        <c15:formulaRef>
                          <c15:sqref>'yearly trend (2)'!$A$2:$A$8</c15:sqref>
                        </c15:formulaRef>
                      </c:ext>
                    </c:extLst>
                    <c:numCache>
                      <c:formatCode>General</c:formatCode>
                      <c:ptCount val="7"/>
                      <c:pt idx="0">
                        <c:v>2011</c:v>
                      </c:pt>
                      <c:pt idx="1">
                        <c:v>2012</c:v>
                      </c:pt>
                      <c:pt idx="2">
                        <c:v>2013</c:v>
                      </c:pt>
                      <c:pt idx="3">
                        <c:v>2014</c:v>
                      </c:pt>
                      <c:pt idx="4">
                        <c:v>2015</c:v>
                      </c:pt>
                      <c:pt idx="5">
                        <c:v>2016</c:v>
                      </c:pt>
                      <c:pt idx="6">
                        <c:v>2017</c:v>
                      </c:pt>
                    </c:numCache>
                  </c:numRef>
                </c:cat>
                <c:val>
                  <c:numRef>
                    <c:extLst>
                      <c:ext uri="{02D57815-91ED-43cb-92C2-25804820EDAC}">
                        <c15:formulaRef>
                          <c15:sqref>'yearly trend (2)'!$A$2:$A$8</c15:sqref>
                        </c15:formulaRef>
                      </c:ext>
                    </c:extLst>
                    <c:numCache>
                      <c:formatCode>General</c:formatCode>
                      <c:ptCount val="7"/>
                      <c:pt idx="0">
                        <c:v>2011</c:v>
                      </c:pt>
                      <c:pt idx="1">
                        <c:v>2012</c:v>
                      </c:pt>
                      <c:pt idx="2">
                        <c:v>2013</c:v>
                      </c:pt>
                      <c:pt idx="3">
                        <c:v>2014</c:v>
                      </c:pt>
                      <c:pt idx="4">
                        <c:v>2015</c:v>
                      </c:pt>
                      <c:pt idx="5">
                        <c:v>2016</c:v>
                      </c:pt>
                      <c:pt idx="6">
                        <c:v>2017</c:v>
                      </c:pt>
                    </c:numCache>
                  </c:numRef>
                </c:val>
                <c:extLst>
                  <c:ext xmlns:c16="http://schemas.microsoft.com/office/drawing/2014/chart" uri="{C3380CC4-5D6E-409C-BE32-E72D297353CC}">
                    <c16:uniqueId val="{00000006-008B-4E38-BBEB-6E891C4AA914}"/>
                  </c:ext>
                </c:extLst>
              </c15:ser>
            </c15:filteredBarSeries>
          </c:ext>
        </c:extLst>
      </c:barChart>
      <c:lineChart>
        <c:grouping val="standard"/>
        <c:varyColors val="0"/>
        <c:ser>
          <c:idx val="2"/>
          <c:order val="2"/>
          <c:tx>
            <c:strRef>
              <c:f>'yearly trend (2)'!$C$1</c:f>
              <c:strCache>
                <c:ptCount val="1"/>
                <c:pt idx="0">
                  <c:v>total_subscribers</c:v>
                </c:pt>
              </c:strCache>
            </c:strRef>
          </c:tx>
          <c:spPr>
            <a:ln w="28575" cap="rnd">
              <a:solidFill>
                <a:srgbClr val="FFFFFF"/>
              </a:solidFill>
              <a:round/>
            </a:ln>
            <a:effectLst/>
          </c:spPr>
          <c:marker>
            <c:symbol val="none"/>
          </c:marker>
          <c:dLbls>
            <c:dLbl>
              <c:idx val="0"/>
              <c:layout>
                <c:manualLayout>
                  <c:x val="-6.4856994279771193E-2"/>
                  <c:y val="-4.590377273928789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08B-4E38-BBEB-6E891C4AA914}"/>
                </c:ext>
              </c:extLst>
            </c:dLbl>
            <c:dLbl>
              <c:idx val="5"/>
              <c:layout>
                <c:manualLayout>
                  <c:x val="-2.7067123629827081E-2"/>
                  <c:y val="-0.13841473045546354"/>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08B-4E38-BBEB-6E891C4AA914}"/>
                </c:ext>
              </c:extLst>
            </c:dLbl>
            <c:dLbl>
              <c:idx val="6"/>
              <c:layout>
                <c:manualLayout>
                  <c:x val="-2.3845808110413098E-2"/>
                  <c:y val="-4.886682642930503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08B-4E38-BBEB-6E891C4AA914}"/>
                </c:ext>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'yearly trend (2)'!$C$2:$C$8</c:f>
              <c:numCache>
                <c:formatCode>General</c:formatCode>
                <c:ptCount val="7"/>
                <c:pt idx="0">
                  <c:v>119028</c:v>
                </c:pt>
                <c:pt idx="1">
                  <c:v>555339</c:v>
                </c:pt>
                <c:pt idx="2">
                  <c:v>1680153</c:v>
                </c:pt>
                <c:pt idx="3">
                  <c:v>1930406</c:v>
                </c:pt>
                <c:pt idx="4">
                  <c:v>3475324</c:v>
                </c:pt>
                <c:pt idx="5">
                  <c:v>2966644</c:v>
                </c:pt>
                <c:pt idx="6">
                  <c:v>988941</c:v>
                </c:pt>
              </c:numCache>
            </c:numRef>
          </c:val>
          <c:smooth val="0"/>
          <c:extLst>
            <c:ext xmlns:c16="http://schemas.microsoft.com/office/drawing/2014/chart" uri="{C3380CC4-5D6E-409C-BE32-E72D297353CC}">
              <c16:uniqueId val="{00000005-008B-4E38-BBEB-6E891C4AA914}"/>
            </c:ext>
          </c:extLst>
        </c:ser>
        <c:dLbls>
          <c:showLegendKey val="0"/>
          <c:showVal val="1"/>
          <c:showCatName val="0"/>
          <c:showSerName val="0"/>
          <c:showPercent val="0"/>
          <c:showBubbleSize val="0"/>
        </c:dLbls>
        <c:marker val="1"/>
        <c:smooth val="0"/>
        <c:axId val="1735673872"/>
        <c:axId val="1735656816"/>
      </c:lineChart>
      <c:catAx>
        <c:axId val="1359506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1" i="0" u="none" strike="noStrike" kern="1200" baseline="0">
                <a:solidFill>
                  <a:schemeClr val="tx1"/>
                </a:solidFill>
                <a:latin typeface="+mn-lt"/>
                <a:ea typeface="+mn-ea"/>
                <a:cs typeface="+mn-cs"/>
              </a:defRPr>
            </a:pPr>
            <a:endParaRPr lang="en-US"/>
          </a:p>
        </c:txPr>
        <c:crossAx val="1359508112"/>
        <c:crosses val="autoZero"/>
        <c:auto val="1"/>
        <c:lblAlgn val="ctr"/>
        <c:lblOffset val="100"/>
        <c:noMultiLvlLbl val="0"/>
      </c:catAx>
      <c:valAx>
        <c:axId val="135950811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lumMod val="90000"/>
                  </a:schemeClr>
                </a:solidFill>
                <a:latin typeface="+mn-lt"/>
                <a:ea typeface="+mn-ea"/>
                <a:cs typeface="+mn-cs"/>
              </a:defRPr>
            </a:pPr>
            <a:endParaRPr lang="en-US"/>
          </a:p>
        </c:txPr>
        <c:crossAx val="1359506448"/>
        <c:crosses val="autoZero"/>
        <c:crossBetween val="between"/>
      </c:valAx>
      <c:valAx>
        <c:axId val="1735656816"/>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lumMod val="90000"/>
                  </a:schemeClr>
                </a:solidFill>
                <a:latin typeface="+mn-lt"/>
                <a:ea typeface="+mn-ea"/>
                <a:cs typeface="+mn-cs"/>
              </a:defRPr>
            </a:pPr>
            <a:endParaRPr lang="en-US"/>
          </a:p>
        </c:txPr>
        <c:crossAx val="1735673872"/>
        <c:crosses val="max"/>
        <c:crossBetween val="between"/>
      </c:valAx>
      <c:catAx>
        <c:axId val="1735673872"/>
        <c:scaling>
          <c:orientation val="minMax"/>
        </c:scaling>
        <c:delete val="1"/>
        <c:axPos val="b"/>
        <c:majorTickMark val="out"/>
        <c:minorTickMark val="none"/>
        <c:tickLblPos val="nextTo"/>
        <c:crossAx val="1735656816"/>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2">
        <a:lumMod val="90000"/>
      </a:schemeClr>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330" kern="1200"/>
  </cs:chartArea>
  <cs:dataLabel>
    <cs:lnRef idx="0"/>
    <cs:fillRef idx="0"/>
    <cs:effectRef idx="0"/>
    <cs:fontRef idx="minor">
      <a:schemeClr val="lt1"/>
    </cs:fontRef>
    <cs:spPr/>
    <cs:defRPr sz="133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33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326">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dk1">
            <a:lumMod val="75000"/>
            <a:lumOff val="25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dk1">
            <a:lumMod val="75000"/>
            <a:lumOff val="25000"/>
          </a:schemeClr>
        </a:solidFill>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5.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03.07.2025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384" rtl="0" eaLnBrk="1" latinLnBrk="0" hangingPunct="1">
      <a:defRPr sz="1200" kern="1200">
        <a:solidFill>
          <a:schemeClr val="tx1"/>
        </a:solidFill>
        <a:latin typeface="+mn-lt"/>
        <a:ea typeface="+mn-ea"/>
        <a:cs typeface="+mn-cs"/>
      </a:defRPr>
    </a:lvl1pPr>
    <a:lvl2pPr marL="457192" algn="l" defTabSz="914384" rtl="0" eaLnBrk="1" latinLnBrk="0" hangingPunct="1">
      <a:defRPr sz="1200" kern="1200">
        <a:solidFill>
          <a:schemeClr val="tx1"/>
        </a:solidFill>
        <a:latin typeface="+mn-lt"/>
        <a:ea typeface="+mn-ea"/>
        <a:cs typeface="+mn-cs"/>
      </a:defRPr>
    </a:lvl2pPr>
    <a:lvl3pPr marL="914384" algn="l" defTabSz="914384" rtl="0" eaLnBrk="1" latinLnBrk="0" hangingPunct="1">
      <a:defRPr sz="1200" kern="1200">
        <a:solidFill>
          <a:schemeClr val="tx1"/>
        </a:solidFill>
        <a:latin typeface="+mn-lt"/>
        <a:ea typeface="+mn-ea"/>
        <a:cs typeface="+mn-cs"/>
      </a:defRPr>
    </a:lvl3pPr>
    <a:lvl4pPr marL="1371576" algn="l" defTabSz="914384" rtl="0" eaLnBrk="1" latinLnBrk="0" hangingPunct="1">
      <a:defRPr sz="1200" kern="1200">
        <a:solidFill>
          <a:schemeClr val="tx1"/>
        </a:solidFill>
        <a:latin typeface="+mn-lt"/>
        <a:ea typeface="+mn-ea"/>
        <a:cs typeface="+mn-cs"/>
      </a:defRPr>
    </a:lvl4pPr>
    <a:lvl5pPr marL="1828768" algn="l" defTabSz="914384" rtl="0" eaLnBrk="1" latinLnBrk="0" hangingPunct="1">
      <a:defRPr sz="1200" kern="1200">
        <a:solidFill>
          <a:schemeClr val="tx1"/>
        </a:solidFill>
        <a:latin typeface="+mn-lt"/>
        <a:ea typeface="+mn-ea"/>
        <a:cs typeface="+mn-cs"/>
      </a:defRPr>
    </a:lvl5pPr>
    <a:lvl6pPr marL="2285960" algn="l" defTabSz="914384" rtl="0" eaLnBrk="1" latinLnBrk="0" hangingPunct="1">
      <a:defRPr sz="1200" kern="1200">
        <a:solidFill>
          <a:schemeClr val="tx1"/>
        </a:solidFill>
        <a:latin typeface="+mn-lt"/>
        <a:ea typeface="+mn-ea"/>
        <a:cs typeface="+mn-cs"/>
      </a:defRPr>
    </a:lvl6pPr>
    <a:lvl7pPr marL="2743152" algn="l" defTabSz="914384" rtl="0" eaLnBrk="1" latinLnBrk="0" hangingPunct="1">
      <a:defRPr sz="1200" kern="1200">
        <a:solidFill>
          <a:schemeClr val="tx1"/>
        </a:solidFill>
        <a:latin typeface="+mn-lt"/>
        <a:ea typeface="+mn-ea"/>
        <a:cs typeface="+mn-cs"/>
      </a:defRPr>
    </a:lvl7pPr>
    <a:lvl8pPr marL="3200344" algn="l" defTabSz="914384" rtl="0" eaLnBrk="1" latinLnBrk="0" hangingPunct="1">
      <a:defRPr sz="1200" kern="1200">
        <a:solidFill>
          <a:schemeClr val="tx1"/>
        </a:solidFill>
        <a:latin typeface="+mn-lt"/>
        <a:ea typeface="+mn-ea"/>
        <a:cs typeface="+mn-cs"/>
      </a:defRPr>
    </a:lvl8pPr>
    <a:lvl9pPr marL="3657536" algn="l" defTabSz="91438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378C3-8719-4C09-A577-675EC1F35D48}"/>
              </a:ext>
            </a:extLst>
          </p:cNvPr>
          <p:cNvSpPr>
            <a:spLocks noGrp="1"/>
          </p:cNvSpPr>
          <p:nvPr>
            <p:ph type="ctrTitle"/>
          </p:nvPr>
        </p:nvSpPr>
        <p:spPr>
          <a:xfrm>
            <a:off x="2286000" y="1683546"/>
            <a:ext cx="13716000" cy="3581400"/>
          </a:xfrm>
        </p:spPr>
        <p:txBody>
          <a:bodyPr anchor="b"/>
          <a:lstStyle>
            <a:lvl1pPr algn="ctr">
              <a:defRPr sz="9000"/>
            </a:lvl1pPr>
          </a:lstStyle>
          <a:p>
            <a:r>
              <a:rPr lang="en-GB"/>
              <a:t>Click to edit Master title style</a:t>
            </a:r>
            <a:endParaRPr lang="en-IN"/>
          </a:p>
        </p:txBody>
      </p:sp>
      <p:sp>
        <p:nvSpPr>
          <p:cNvPr id="3" name="Subtitle 2">
            <a:extLst>
              <a:ext uri="{FF2B5EF4-FFF2-40B4-BE49-F238E27FC236}">
                <a16:creationId xmlns:a16="http://schemas.microsoft.com/office/drawing/2014/main" id="{6A1915A9-9511-4617-BB89-CC342441DEF8}"/>
              </a:ext>
            </a:extLst>
          </p:cNvPr>
          <p:cNvSpPr>
            <a:spLocks noGrp="1"/>
          </p:cNvSpPr>
          <p:nvPr>
            <p:ph type="subTitle" idx="1"/>
          </p:nvPr>
        </p:nvSpPr>
        <p:spPr>
          <a:xfrm>
            <a:off x="2286000" y="5403059"/>
            <a:ext cx="13716000" cy="2483643"/>
          </a:xfrm>
        </p:spPr>
        <p:txBody>
          <a:bodyPr/>
          <a:lstStyle>
            <a:lvl1pPr marL="0" indent="0" algn="ctr">
              <a:buNone/>
              <a:defRPr sz="3600"/>
            </a:lvl1pPr>
            <a:lvl2pPr marL="685771" indent="0" algn="ctr">
              <a:buNone/>
              <a:defRPr sz="3000"/>
            </a:lvl2pPr>
            <a:lvl3pPr marL="1371544" indent="0" algn="ctr">
              <a:buNone/>
              <a:defRPr sz="2700"/>
            </a:lvl3pPr>
            <a:lvl4pPr marL="2057315" indent="0" algn="ctr">
              <a:buNone/>
              <a:defRPr sz="2400"/>
            </a:lvl4pPr>
            <a:lvl5pPr marL="2743087" indent="0" algn="ctr">
              <a:buNone/>
              <a:defRPr sz="2400"/>
            </a:lvl5pPr>
            <a:lvl6pPr marL="3428858" indent="0" algn="ctr">
              <a:buNone/>
              <a:defRPr sz="2400"/>
            </a:lvl6pPr>
            <a:lvl7pPr marL="4114631" indent="0" algn="ctr">
              <a:buNone/>
              <a:defRPr sz="2400"/>
            </a:lvl7pPr>
            <a:lvl8pPr marL="4800402" indent="0" algn="ctr">
              <a:buNone/>
              <a:defRPr sz="2400"/>
            </a:lvl8pPr>
            <a:lvl9pPr marL="5486173" indent="0" algn="ctr">
              <a:buNone/>
              <a:defRPr sz="2400"/>
            </a:lvl9pPr>
          </a:lstStyle>
          <a:p>
            <a:r>
              <a:rPr lang="en-GB"/>
              <a:t>Click to edit Master subtitle style</a:t>
            </a:r>
            <a:endParaRPr lang="en-IN"/>
          </a:p>
        </p:txBody>
      </p:sp>
      <p:sp>
        <p:nvSpPr>
          <p:cNvPr id="4" name="Date Placeholder 3">
            <a:extLst>
              <a:ext uri="{FF2B5EF4-FFF2-40B4-BE49-F238E27FC236}">
                <a16:creationId xmlns:a16="http://schemas.microsoft.com/office/drawing/2014/main" id="{2821FC62-C75E-4B0D-A151-C1622D901006}"/>
              </a:ext>
            </a:extLst>
          </p:cNvPr>
          <p:cNvSpPr>
            <a:spLocks noGrp="1"/>
          </p:cNvSpPr>
          <p:nvPr>
            <p:ph type="dt" sz="half" idx="10"/>
          </p:nvPr>
        </p:nvSpPr>
        <p:spPr/>
        <p:txBody>
          <a:bodyPr/>
          <a:lstStyle/>
          <a:p>
            <a:fld id="{1D8BD707-D9CF-40AE-B4C6-C98DA3205C09}" type="datetimeFigureOut">
              <a:rPr lang="en-US" smtClean="0"/>
              <a:pPr/>
              <a:t>7/3/2025</a:t>
            </a:fld>
            <a:endParaRPr lang="en-US"/>
          </a:p>
        </p:txBody>
      </p:sp>
      <p:sp>
        <p:nvSpPr>
          <p:cNvPr id="5" name="Footer Placeholder 4">
            <a:extLst>
              <a:ext uri="{FF2B5EF4-FFF2-40B4-BE49-F238E27FC236}">
                <a16:creationId xmlns:a16="http://schemas.microsoft.com/office/drawing/2014/main" id="{3065EC74-1702-45A3-8CF2-7A13EB2B34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53959D-ECCE-413D-9BAD-298BB093BB69}"/>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8989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3F5FD-196D-4D7E-AE4E-344E6FA60520}"/>
              </a:ext>
            </a:extLst>
          </p:cNvPr>
          <p:cNvSpPr>
            <a:spLocks noGrp="1"/>
          </p:cNvSpPr>
          <p:nvPr>
            <p:ph type="title"/>
          </p:nvPr>
        </p:nvSpPr>
        <p:spPr/>
        <p:txBody>
          <a:bodyPr/>
          <a:lstStyle/>
          <a:p>
            <a:r>
              <a:rPr lang="en-GB"/>
              <a:t>Click to edit Master title style</a:t>
            </a:r>
            <a:endParaRPr lang="en-IN"/>
          </a:p>
        </p:txBody>
      </p:sp>
      <p:sp>
        <p:nvSpPr>
          <p:cNvPr id="3" name="Vertical Text Placeholder 2">
            <a:extLst>
              <a:ext uri="{FF2B5EF4-FFF2-40B4-BE49-F238E27FC236}">
                <a16:creationId xmlns:a16="http://schemas.microsoft.com/office/drawing/2014/main" id="{2754F801-C0F6-4529-9434-8EFC699219E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2A5B6BE7-800D-456F-8EFB-FE6A341C7039}"/>
              </a:ext>
            </a:extLst>
          </p:cNvPr>
          <p:cNvSpPr>
            <a:spLocks noGrp="1"/>
          </p:cNvSpPr>
          <p:nvPr>
            <p:ph type="dt" sz="half" idx="10"/>
          </p:nvPr>
        </p:nvSpPr>
        <p:spPr/>
        <p:txBody>
          <a:bodyPr/>
          <a:lstStyle/>
          <a:p>
            <a:fld id="{1D8BD707-D9CF-40AE-B4C6-C98DA3205C09}" type="datetimeFigureOut">
              <a:rPr lang="en-US" smtClean="0"/>
              <a:pPr/>
              <a:t>7/3/2025</a:t>
            </a:fld>
            <a:endParaRPr lang="en-US"/>
          </a:p>
        </p:txBody>
      </p:sp>
      <p:sp>
        <p:nvSpPr>
          <p:cNvPr id="5" name="Footer Placeholder 4">
            <a:extLst>
              <a:ext uri="{FF2B5EF4-FFF2-40B4-BE49-F238E27FC236}">
                <a16:creationId xmlns:a16="http://schemas.microsoft.com/office/drawing/2014/main" id="{B841D7FB-1CB0-4225-928D-6A87DB6B5D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F96383-278B-46B9-8131-2BCB75CC1603}"/>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789663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439075-9E48-43FC-AC56-8714C821B5F8}"/>
              </a:ext>
            </a:extLst>
          </p:cNvPr>
          <p:cNvSpPr>
            <a:spLocks noGrp="1"/>
          </p:cNvSpPr>
          <p:nvPr>
            <p:ph type="title" orient="vert"/>
          </p:nvPr>
        </p:nvSpPr>
        <p:spPr>
          <a:xfrm>
            <a:off x="13087350" y="547689"/>
            <a:ext cx="3943350" cy="8717757"/>
          </a:xfrm>
        </p:spPr>
        <p:txBody>
          <a:bodyPr vert="eaVert"/>
          <a:lstStyle/>
          <a:p>
            <a:r>
              <a:rPr lang="en-GB"/>
              <a:t>Click to edit Master title style</a:t>
            </a:r>
            <a:endParaRPr lang="en-IN"/>
          </a:p>
        </p:txBody>
      </p:sp>
      <p:sp>
        <p:nvSpPr>
          <p:cNvPr id="3" name="Vertical Text Placeholder 2">
            <a:extLst>
              <a:ext uri="{FF2B5EF4-FFF2-40B4-BE49-F238E27FC236}">
                <a16:creationId xmlns:a16="http://schemas.microsoft.com/office/drawing/2014/main" id="{046630C8-BE99-43DE-A678-FE15393FB982}"/>
              </a:ext>
            </a:extLst>
          </p:cNvPr>
          <p:cNvSpPr>
            <a:spLocks noGrp="1"/>
          </p:cNvSpPr>
          <p:nvPr>
            <p:ph type="body" orient="vert" idx="1"/>
          </p:nvPr>
        </p:nvSpPr>
        <p:spPr>
          <a:xfrm>
            <a:off x="1257300" y="547689"/>
            <a:ext cx="11601450" cy="871775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5D8B5433-B181-4C0F-899D-50E7258E3D54}"/>
              </a:ext>
            </a:extLst>
          </p:cNvPr>
          <p:cNvSpPr>
            <a:spLocks noGrp="1"/>
          </p:cNvSpPr>
          <p:nvPr>
            <p:ph type="dt" sz="half" idx="10"/>
          </p:nvPr>
        </p:nvSpPr>
        <p:spPr/>
        <p:txBody>
          <a:bodyPr/>
          <a:lstStyle/>
          <a:p>
            <a:fld id="{1D8BD707-D9CF-40AE-B4C6-C98DA3205C09}" type="datetimeFigureOut">
              <a:rPr lang="en-US" smtClean="0"/>
              <a:pPr/>
              <a:t>7/3/2025</a:t>
            </a:fld>
            <a:endParaRPr lang="en-US"/>
          </a:p>
        </p:txBody>
      </p:sp>
      <p:sp>
        <p:nvSpPr>
          <p:cNvPr id="5" name="Footer Placeholder 4">
            <a:extLst>
              <a:ext uri="{FF2B5EF4-FFF2-40B4-BE49-F238E27FC236}">
                <a16:creationId xmlns:a16="http://schemas.microsoft.com/office/drawing/2014/main" id="{E5C3912B-18FD-4D43-BBE2-5671C0DC85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1F8E29-EE8D-4672-A811-621A78596B61}"/>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19130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9C46F-AD65-4752-A43C-848E3A8FC7B2}"/>
              </a:ext>
            </a:extLst>
          </p:cNvPr>
          <p:cNvSpPr>
            <a:spLocks noGrp="1"/>
          </p:cNvSpPr>
          <p:nvPr>
            <p:ph type="title"/>
          </p:nvPr>
        </p:nvSpPr>
        <p:spPr/>
        <p:txBody>
          <a:bodyPr/>
          <a:lstStyle/>
          <a:p>
            <a:r>
              <a:rPr lang="en-GB"/>
              <a:t>Click to edit Master title style</a:t>
            </a:r>
            <a:endParaRPr lang="en-IN"/>
          </a:p>
        </p:txBody>
      </p:sp>
      <p:sp>
        <p:nvSpPr>
          <p:cNvPr id="3" name="Content Placeholder 2">
            <a:extLst>
              <a:ext uri="{FF2B5EF4-FFF2-40B4-BE49-F238E27FC236}">
                <a16:creationId xmlns:a16="http://schemas.microsoft.com/office/drawing/2014/main" id="{677ECE84-2E75-43DD-B621-844AE9FD875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81EA8D7D-A539-41C8-8CF0-F9E586F7D892}"/>
              </a:ext>
            </a:extLst>
          </p:cNvPr>
          <p:cNvSpPr>
            <a:spLocks noGrp="1"/>
          </p:cNvSpPr>
          <p:nvPr>
            <p:ph type="dt" sz="half" idx="10"/>
          </p:nvPr>
        </p:nvSpPr>
        <p:spPr/>
        <p:txBody>
          <a:bodyPr/>
          <a:lstStyle/>
          <a:p>
            <a:fld id="{1D8BD707-D9CF-40AE-B4C6-C98DA3205C09}" type="datetimeFigureOut">
              <a:rPr lang="en-US" smtClean="0"/>
              <a:pPr/>
              <a:t>7/3/2025</a:t>
            </a:fld>
            <a:endParaRPr lang="en-US"/>
          </a:p>
        </p:txBody>
      </p:sp>
      <p:sp>
        <p:nvSpPr>
          <p:cNvPr id="5" name="Footer Placeholder 4">
            <a:extLst>
              <a:ext uri="{FF2B5EF4-FFF2-40B4-BE49-F238E27FC236}">
                <a16:creationId xmlns:a16="http://schemas.microsoft.com/office/drawing/2014/main" id="{8FDCBF88-716B-4994-8681-7BE25881E9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B1B3F5-184A-4295-893D-9B4AFEA902A5}"/>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68988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7B286-59BF-411C-B6AE-D08076E11D7F}"/>
              </a:ext>
            </a:extLst>
          </p:cNvPr>
          <p:cNvSpPr>
            <a:spLocks noGrp="1"/>
          </p:cNvSpPr>
          <p:nvPr>
            <p:ph type="title"/>
          </p:nvPr>
        </p:nvSpPr>
        <p:spPr>
          <a:xfrm>
            <a:off x="1247776" y="2564610"/>
            <a:ext cx="15773400" cy="4279106"/>
          </a:xfrm>
        </p:spPr>
        <p:txBody>
          <a:bodyPr anchor="b"/>
          <a:lstStyle>
            <a:lvl1pPr>
              <a:defRPr sz="9000"/>
            </a:lvl1pPr>
          </a:lstStyle>
          <a:p>
            <a:r>
              <a:rPr lang="en-GB"/>
              <a:t>Click to edit Master title style</a:t>
            </a:r>
            <a:endParaRPr lang="en-IN"/>
          </a:p>
        </p:txBody>
      </p:sp>
      <p:sp>
        <p:nvSpPr>
          <p:cNvPr id="3" name="Text Placeholder 2">
            <a:extLst>
              <a:ext uri="{FF2B5EF4-FFF2-40B4-BE49-F238E27FC236}">
                <a16:creationId xmlns:a16="http://schemas.microsoft.com/office/drawing/2014/main" id="{03586698-CC11-44F6-AD98-776F787262C5}"/>
              </a:ext>
            </a:extLst>
          </p:cNvPr>
          <p:cNvSpPr>
            <a:spLocks noGrp="1"/>
          </p:cNvSpPr>
          <p:nvPr>
            <p:ph type="body" idx="1"/>
          </p:nvPr>
        </p:nvSpPr>
        <p:spPr>
          <a:xfrm>
            <a:off x="1247776" y="6884195"/>
            <a:ext cx="15773400" cy="2250281"/>
          </a:xfrm>
        </p:spPr>
        <p:txBody>
          <a:bodyPr/>
          <a:lstStyle>
            <a:lvl1pPr marL="0" indent="0">
              <a:buNone/>
              <a:defRPr sz="3600">
                <a:solidFill>
                  <a:schemeClr val="tx1">
                    <a:tint val="75000"/>
                  </a:schemeClr>
                </a:solidFill>
              </a:defRPr>
            </a:lvl1pPr>
            <a:lvl2pPr marL="685771" indent="0">
              <a:buNone/>
              <a:defRPr sz="3000">
                <a:solidFill>
                  <a:schemeClr val="tx1">
                    <a:tint val="75000"/>
                  </a:schemeClr>
                </a:solidFill>
              </a:defRPr>
            </a:lvl2pPr>
            <a:lvl3pPr marL="1371544" indent="0">
              <a:buNone/>
              <a:defRPr sz="2700">
                <a:solidFill>
                  <a:schemeClr val="tx1">
                    <a:tint val="75000"/>
                  </a:schemeClr>
                </a:solidFill>
              </a:defRPr>
            </a:lvl3pPr>
            <a:lvl4pPr marL="2057315" indent="0">
              <a:buNone/>
              <a:defRPr sz="2400">
                <a:solidFill>
                  <a:schemeClr val="tx1">
                    <a:tint val="75000"/>
                  </a:schemeClr>
                </a:solidFill>
              </a:defRPr>
            </a:lvl4pPr>
            <a:lvl5pPr marL="2743087" indent="0">
              <a:buNone/>
              <a:defRPr sz="2400">
                <a:solidFill>
                  <a:schemeClr val="tx1">
                    <a:tint val="75000"/>
                  </a:schemeClr>
                </a:solidFill>
              </a:defRPr>
            </a:lvl5pPr>
            <a:lvl6pPr marL="3428858" indent="0">
              <a:buNone/>
              <a:defRPr sz="2400">
                <a:solidFill>
                  <a:schemeClr val="tx1">
                    <a:tint val="75000"/>
                  </a:schemeClr>
                </a:solidFill>
              </a:defRPr>
            </a:lvl6pPr>
            <a:lvl7pPr marL="4114631" indent="0">
              <a:buNone/>
              <a:defRPr sz="2400">
                <a:solidFill>
                  <a:schemeClr val="tx1">
                    <a:tint val="75000"/>
                  </a:schemeClr>
                </a:solidFill>
              </a:defRPr>
            </a:lvl7pPr>
            <a:lvl8pPr marL="4800402" indent="0">
              <a:buNone/>
              <a:defRPr sz="2400">
                <a:solidFill>
                  <a:schemeClr val="tx1">
                    <a:tint val="75000"/>
                  </a:schemeClr>
                </a:solidFill>
              </a:defRPr>
            </a:lvl8pPr>
            <a:lvl9pPr marL="5486173" indent="0">
              <a:buNone/>
              <a:defRPr sz="24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9FFD0F5-A83B-4B09-A851-268F6E4B6D0C}"/>
              </a:ext>
            </a:extLst>
          </p:cNvPr>
          <p:cNvSpPr>
            <a:spLocks noGrp="1"/>
          </p:cNvSpPr>
          <p:nvPr>
            <p:ph type="dt" sz="half" idx="10"/>
          </p:nvPr>
        </p:nvSpPr>
        <p:spPr/>
        <p:txBody>
          <a:bodyPr/>
          <a:lstStyle/>
          <a:p>
            <a:fld id="{1D8BD707-D9CF-40AE-B4C6-C98DA3205C09}" type="datetimeFigureOut">
              <a:rPr lang="en-US" smtClean="0"/>
              <a:pPr/>
              <a:t>7/3/2025</a:t>
            </a:fld>
            <a:endParaRPr lang="en-US"/>
          </a:p>
        </p:txBody>
      </p:sp>
      <p:sp>
        <p:nvSpPr>
          <p:cNvPr id="5" name="Footer Placeholder 4">
            <a:extLst>
              <a:ext uri="{FF2B5EF4-FFF2-40B4-BE49-F238E27FC236}">
                <a16:creationId xmlns:a16="http://schemas.microsoft.com/office/drawing/2014/main" id="{C7A0CE8D-EE29-44BB-9803-C5EE35BB82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665978-92CF-4C10-AA79-11D21385DF1C}"/>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6548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C0418-5CCC-4220-A717-8BF9507DB607}"/>
              </a:ext>
            </a:extLst>
          </p:cNvPr>
          <p:cNvSpPr>
            <a:spLocks noGrp="1"/>
          </p:cNvSpPr>
          <p:nvPr>
            <p:ph type="title"/>
          </p:nvPr>
        </p:nvSpPr>
        <p:spPr/>
        <p:txBody>
          <a:bodyPr/>
          <a:lstStyle/>
          <a:p>
            <a:r>
              <a:rPr lang="en-GB"/>
              <a:t>Click to edit Master title style</a:t>
            </a:r>
            <a:endParaRPr lang="en-IN"/>
          </a:p>
        </p:txBody>
      </p:sp>
      <p:sp>
        <p:nvSpPr>
          <p:cNvPr id="3" name="Content Placeholder 2">
            <a:extLst>
              <a:ext uri="{FF2B5EF4-FFF2-40B4-BE49-F238E27FC236}">
                <a16:creationId xmlns:a16="http://schemas.microsoft.com/office/drawing/2014/main" id="{3FA8EEC7-EA5D-477F-B2C1-B1515396D4C2}"/>
              </a:ext>
            </a:extLst>
          </p:cNvPr>
          <p:cNvSpPr>
            <a:spLocks noGrp="1"/>
          </p:cNvSpPr>
          <p:nvPr>
            <p:ph sz="half" idx="1"/>
          </p:nvPr>
        </p:nvSpPr>
        <p:spPr>
          <a:xfrm>
            <a:off x="1257301" y="2738439"/>
            <a:ext cx="7772400" cy="65270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Content Placeholder 3">
            <a:extLst>
              <a:ext uri="{FF2B5EF4-FFF2-40B4-BE49-F238E27FC236}">
                <a16:creationId xmlns:a16="http://schemas.microsoft.com/office/drawing/2014/main" id="{63AC9925-6C10-408E-A52B-AC6198DB3B2C}"/>
              </a:ext>
            </a:extLst>
          </p:cNvPr>
          <p:cNvSpPr>
            <a:spLocks noGrp="1"/>
          </p:cNvSpPr>
          <p:nvPr>
            <p:ph sz="half" idx="2"/>
          </p:nvPr>
        </p:nvSpPr>
        <p:spPr>
          <a:xfrm>
            <a:off x="9258300" y="2738439"/>
            <a:ext cx="7772400" cy="65270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5" name="Date Placeholder 4">
            <a:extLst>
              <a:ext uri="{FF2B5EF4-FFF2-40B4-BE49-F238E27FC236}">
                <a16:creationId xmlns:a16="http://schemas.microsoft.com/office/drawing/2014/main" id="{529B3AAF-6901-4BEB-AC10-56F9636B4782}"/>
              </a:ext>
            </a:extLst>
          </p:cNvPr>
          <p:cNvSpPr>
            <a:spLocks noGrp="1"/>
          </p:cNvSpPr>
          <p:nvPr>
            <p:ph type="dt" sz="half" idx="10"/>
          </p:nvPr>
        </p:nvSpPr>
        <p:spPr/>
        <p:txBody>
          <a:bodyPr/>
          <a:lstStyle/>
          <a:p>
            <a:fld id="{1D8BD707-D9CF-40AE-B4C6-C98DA3205C09}" type="datetimeFigureOut">
              <a:rPr lang="en-US" smtClean="0"/>
              <a:pPr/>
              <a:t>7/3/2025</a:t>
            </a:fld>
            <a:endParaRPr lang="en-US"/>
          </a:p>
        </p:txBody>
      </p:sp>
      <p:sp>
        <p:nvSpPr>
          <p:cNvPr id="6" name="Footer Placeholder 5">
            <a:extLst>
              <a:ext uri="{FF2B5EF4-FFF2-40B4-BE49-F238E27FC236}">
                <a16:creationId xmlns:a16="http://schemas.microsoft.com/office/drawing/2014/main" id="{3DD83860-65A7-4EBE-ACDC-B626EDD31C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D46BBC-1DEC-498B-99A1-AD01990BA457}"/>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79477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3006-7E8B-45E6-8F8A-E941D7F3E823}"/>
              </a:ext>
            </a:extLst>
          </p:cNvPr>
          <p:cNvSpPr>
            <a:spLocks noGrp="1"/>
          </p:cNvSpPr>
          <p:nvPr>
            <p:ph type="title"/>
          </p:nvPr>
        </p:nvSpPr>
        <p:spPr>
          <a:xfrm>
            <a:off x="1259683" y="547689"/>
            <a:ext cx="15773400" cy="1988345"/>
          </a:xfrm>
        </p:spPr>
        <p:txBody>
          <a:bodyPr/>
          <a:lstStyle/>
          <a:p>
            <a:r>
              <a:rPr lang="en-GB"/>
              <a:t>Click to edit Master title style</a:t>
            </a:r>
            <a:endParaRPr lang="en-IN"/>
          </a:p>
        </p:txBody>
      </p:sp>
      <p:sp>
        <p:nvSpPr>
          <p:cNvPr id="3" name="Text Placeholder 2">
            <a:extLst>
              <a:ext uri="{FF2B5EF4-FFF2-40B4-BE49-F238E27FC236}">
                <a16:creationId xmlns:a16="http://schemas.microsoft.com/office/drawing/2014/main" id="{550278DE-FCAB-4B4F-AD07-C9B2FB46F112}"/>
              </a:ext>
            </a:extLst>
          </p:cNvPr>
          <p:cNvSpPr>
            <a:spLocks noGrp="1"/>
          </p:cNvSpPr>
          <p:nvPr>
            <p:ph type="body" idx="1"/>
          </p:nvPr>
        </p:nvSpPr>
        <p:spPr>
          <a:xfrm>
            <a:off x="1259686" y="2521745"/>
            <a:ext cx="7736681" cy="1235868"/>
          </a:xfrm>
        </p:spPr>
        <p:txBody>
          <a:bodyPr anchor="b"/>
          <a:lstStyle>
            <a:lvl1pPr marL="0" indent="0">
              <a:buNone/>
              <a:defRPr sz="3600" b="1"/>
            </a:lvl1pPr>
            <a:lvl2pPr marL="685771" indent="0">
              <a:buNone/>
              <a:defRPr sz="3000" b="1"/>
            </a:lvl2pPr>
            <a:lvl3pPr marL="1371544" indent="0">
              <a:buNone/>
              <a:defRPr sz="2700" b="1"/>
            </a:lvl3pPr>
            <a:lvl4pPr marL="2057315" indent="0">
              <a:buNone/>
              <a:defRPr sz="2400" b="1"/>
            </a:lvl4pPr>
            <a:lvl5pPr marL="2743087" indent="0">
              <a:buNone/>
              <a:defRPr sz="2400" b="1"/>
            </a:lvl5pPr>
            <a:lvl6pPr marL="3428858" indent="0">
              <a:buNone/>
              <a:defRPr sz="2400" b="1"/>
            </a:lvl6pPr>
            <a:lvl7pPr marL="4114631" indent="0">
              <a:buNone/>
              <a:defRPr sz="2400" b="1"/>
            </a:lvl7pPr>
            <a:lvl8pPr marL="4800402" indent="0">
              <a:buNone/>
              <a:defRPr sz="2400" b="1"/>
            </a:lvl8pPr>
            <a:lvl9pPr marL="5486173" indent="0">
              <a:buNone/>
              <a:defRPr sz="2400" b="1"/>
            </a:lvl9pPr>
          </a:lstStyle>
          <a:p>
            <a:pPr lvl="0"/>
            <a:r>
              <a:rPr lang="en-GB"/>
              <a:t>Click to edit Master text styles</a:t>
            </a:r>
          </a:p>
        </p:txBody>
      </p:sp>
      <p:sp>
        <p:nvSpPr>
          <p:cNvPr id="4" name="Content Placeholder 3">
            <a:extLst>
              <a:ext uri="{FF2B5EF4-FFF2-40B4-BE49-F238E27FC236}">
                <a16:creationId xmlns:a16="http://schemas.microsoft.com/office/drawing/2014/main" id="{40D3A12B-00DD-41D1-ABC6-48CAA1AA01A6}"/>
              </a:ext>
            </a:extLst>
          </p:cNvPr>
          <p:cNvSpPr>
            <a:spLocks noGrp="1"/>
          </p:cNvSpPr>
          <p:nvPr>
            <p:ph sz="half" idx="2"/>
          </p:nvPr>
        </p:nvSpPr>
        <p:spPr>
          <a:xfrm>
            <a:off x="1259686" y="3757613"/>
            <a:ext cx="7736681" cy="55268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5" name="Text Placeholder 4">
            <a:extLst>
              <a:ext uri="{FF2B5EF4-FFF2-40B4-BE49-F238E27FC236}">
                <a16:creationId xmlns:a16="http://schemas.microsoft.com/office/drawing/2014/main" id="{460597C5-3CA4-40C8-A1C2-30F2A9D1F22B}"/>
              </a:ext>
            </a:extLst>
          </p:cNvPr>
          <p:cNvSpPr>
            <a:spLocks noGrp="1"/>
          </p:cNvSpPr>
          <p:nvPr>
            <p:ph type="body" sz="quarter" idx="3"/>
          </p:nvPr>
        </p:nvSpPr>
        <p:spPr>
          <a:xfrm>
            <a:off x="9258300" y="2521745"/>
            <a:ext cx="7774782" cy="1235868"/>
          </a:xfrm>
        </p:spPr>
        <p:txBody>
          <a:bodyPr anchor="b"/>
          <a:lstStyle>
            <a:lvl1pPr marL="0" indent="0">
              <a:buNone/>
              <a:defRPr sz="3600" b="1"/>
            </a:lvl1pPr>
            <a:lvl2pPr marL="685771" indent="0">
              <a:buNone/>
              <a:defRPr sz="3000" b="1"/>
            </a:lvl2pPr>
            <a:lvl3pPr marL="1371544" indent="0">
              <a:buNone/>
              <a:defRPr sz="2700" b="1"/>
            </a:lvl3pPr>
            <a:lvl4pPr marL="2057315" indent="0">
              <a:buNone/>
              <a:defRPr sz="2400" b="1"/>
            </a:lvl4pPr>
            <a:lvl5pPr marL="2743087" indent="0">
              <a:buNone/>
              <a:defRPr sz="2400" b="1"/>
            </a:lvl5pPr>
            <a:lvl6pPr marL="3428858" indent="0">
              <a:buNone/>
              <a:defRPr sz="2400" b="1"/>
            </a:lvl6pPr>
            <a:lvl7pPr marL="4114631" indent="0">
              <a:buNone/>
              <a:defRPr sz="2400" b="1"/>
            </a:lvl7pPr>
            <a:lvl8pPr marL="4800402" indent="0">
              <a:buNone/>
              <a:defRPr sz="2400" b="1"/>
            </a:lvl8pPr>
            <a:lvl9pPr marL="5486173" indent="0">
              <a:buNone/>
              <a:defRPr sz="2400" b="1"/>
            </a:lvl9pPr>
          </a:lstStyle>
          <a:p>
            <a:pPr lvl="0"/>
            <a:r>
              <a:rPr lang="en-GB"/>
              <a:t>Click to edit Master text styles</a:t>
            </a:r>
          </a:p>
        </p:txBody>
      </p:sp>
      <p:sp>
        <p:nvSpPr>
          <p:cNvPr id="6" name="Content Placeholder 5">
            <a:extLst>
              <a:ext uri="{FF2B5EF4-FFF2-40B4-BE49-F238E27FC236}">
                <a16:creationId xmlns:a16="http://schemas.microsoft.com/office/drawing/2014/main" id="{D41E7F73-B324-4FB4-8E1D-57C2DE3CAF2F}"/>
              </a:ext>
            </a:extLst>
          </p:cNvPr>
          <p:cNvSpPr>
            <a:spLocks noGrp="1"/>
          </p:cNvSpPr>
          <p:nvPr>
            <p:ph sz="quarter" idx="4"/>
          </p:nvPr>
        </p:nvSpPr>
        <p:spPr>
          <a:xfrm>
            <a:off x="9258300" y="3757613"/>
            <a:ext cx="7774782" cy="55268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7" name="Date Placeholder 6">
            <a:extLst>
              <a:ext uri="{FF2B5EF4-FFF2-40B4-BE49-F238E27FC236}">
                <a16:creationId xmlns:a16="http://schemas.microsoft.com/office/drawing/2014/main" id="{175008E7-E97B-4382-AD13-CF5FB1560879}"/>
              </a:ext>
            </a:extLst>
          </p:cNvPr>
          <p:cNvSpPr>
            <a:spLocks noGrp="1"/>
          </p:cNvSpPr>
          <p:nvPr>
            <p:ph type="dt" sz="half" idx="10"/>
          </p:nvPr>
        </p:nvSpPr>
        <p:spPr/>
        <p:txBody>
          <a:bodyPr/>
          <a:lstStyle/>
          <a:p>
            <a:fld id="{1D8BD707-D9CF-40AE-B4C6-C98DA3205C09}" type="datetimeFigureOut">
              <a:rPr lang="en-US" smtClean="0"/>
              <a:pPr/>
              <a:t>7/3/2025</a:t>
            </a:fld>
            <a:endParaRPr lang="en-US"/>
          </a:p>
        </p:txBody>
      </p:sp>
      <p:sp>
        <p:nvSpPr>
          <p:cNvPr id="8" name="Footer Placeholder 7">
            <a:extLst>
              <a:ext uri="{FF2B5EF4-FFF2-40B4-BE49-F238E27FC236}">
                <a16:creationId xmlns:a16="http://schemas.microsoft.com/office/drawing/2014/main" id="{6DCE8E53-EAB2-469B-9CBB-E95281D62A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96B8E73-FC36-4CEA-BE50-8FC51146ACD3}"/>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47264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1A414-448E-4120-B788-1220FFDA7BD3}"/>
              </a:ext>
            </a:extLst>
          </p:cNvPr>
          <p:cNvSpPr>
            <a:spLocks noGrp="1"/>
          </p:cNvSpPr>
          <p:nvPr>
            <p:ph type="title"/>
          </p:nvPr>
        </p:nvSpPr>
        <p:spPr/>
        <p:txBody>
          <a:bodyPr/>
          <a:lstStyle/>
          <a:p>
            <a:r>
              <a:rPr lang="en-GB"/>
              <a:t>Click to edit Master title style</a:t>
            </a:r>
            <a:endParaRPr lang="en-IN"/>
          </a:p>
        </p:txBody>
      </p:sp>
      <p:sp>
        <p:nvSpPr>
          <p:cNvPr id="3" name="Date Placeholder 2">
            <a:extLst>
              <a:ext uri="{FF2B5EF4-FFF2-40B4-BE49-F238E27FC236}">
                <a16:creationId xmlns:a16="http://schemas.microsoft.com/office/drawing/2014/main" id="{E1D612BA-2111-4452-ADB7-5E1AF9B3FC83}"/>
              </a:ext>
            </a:extLst>
          </p:cNvPr>
          <p:cNvSpPr>
            <a:spLocks noGrp="1"/>
          </p:cNvSpPr>
          <p:nvPr>
            <p:ph type="dt" sz="half" idx="10"/>
          </p:nvPr>
        </p:nvSpPr>
        <p:spPr/>
        <p:txBody>
          <a:bodyPr/>
          <a:lstStyle/>
          <a:p>
            <a:fld id="{1D8BD707-D9CF-40AE-B4C6-C98DA3205C09}" type="datetimeFigureOut">
              <a:rPr lang="en-US" smtClean="0"/>
              <a:pPr/>
              <a:t>7/3/2025</a:t>
            </a:fld>
            <a:endParaRPr lang="en-US"/>
          </a:p>
        </p:txBody>
      </p:sp>
      <p:sp>
        <p:nvSpPr>
          <p:cNvPr id="4" name="Footer Placeholder 3">
            <a:extLst>
              <a:ext uri="{FF2B5EF4-FFF2-40B4-BE49-F238E27FC236}">
                <a16:creationId xmlns:a16="http://schemas.microsoft.com/office/drawing/2014/main" id="{81C965C7-3CB2-4DCC-B165-514396C8210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CA1390C-B347-4492-A565-ED4FEEE68C2C}"/>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92167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B318A9-8C11-4177-8587-B5E306767855}"/>
              </a:ext>
            </a:extLst>
          </p:cNvPr>
          <p:cNvSpPr>
            <a:spLocks noGrp="1"/>
          </p:cNvSpPr>
          <p:nvPr>
            <p:ph type="dt" sz="half" idx="10"/>
          </p:nvPr>
        </p:nvSpPr>
        <p:spPr/>
        <p:txBody>
          <a:bodyPr/>
          <a:lstStyle/>
          <a:p>
            <a:fld id="{1D8BD707-D9CF-40AE-B4C6-C98DA3205C09}" type="datetimeFigureOut">
              <a:rPr lang="en-US" smtClean="0"/>
              <a:pPr/>
              <a:t>7/3/2025</a:t>
            </a:fld>
            <a:endParaRPr lang="en-US"/>
          </a:p>
        </p:txBody>
      </p:sp>
      <p:sp>
        <p:nvSpPr>
          <p:cNvPr id="3" name="Footer Placeholder 2">
            <a:extLst>
              <a:ext uri="{FF2B5EF4-FFF2-40B4-BE49-F238E27FC236}">
                <a16:creationId xmlns:a16="http://schemas.microsoft.com/office/drawing/2014/main" id="{1810EAB7-8321-4907-9573-84F4F8DDE6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89C19D4-C3A9-406D-9D84-AD719E09D380}"/>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19460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BA988-80C6-4CE7-8289-D8F36B41F4EF}"/>
              </a:ext>
            </a:extLst>
          </p:cNvPr>
          <p:cNvSpPr>
            <a:spLocks noGrp="1"/>
          </p:cNvSpPr>
          <p:nvPr>
            <p:ph type="title"/>
          </p:nvPr>
        </p:nvSpPr>
        <p:spPr>
          <a:xfrm>
            <a:off x="1259684" y="685800"/>
            <a:ext cx="5898356" cy="2400300"/>
          </a:xfrm>
        </p:spPr>
        <p:txBody>
          <a:bodyPr anchor="b"/>
          <a:lstStyle>
            <a:lvl1pPr>
              <a:defRPr sz="4800"/>
            </a:lvl1pPr>
          </a:lstStyle>
          <a:p>
            <a:r>
              <a:rPr lang="en-GB"/>
              <a:t>Click to edit Master title style</a:t>
            </a:r>
            <a:endParaRPr lang="en-IN"/>
          </a:p>
        </p:txBody>
      </p:sp>
      <p:sp>
        <p:nvSpPr>
          <p:cNvPr id="3" name="Content Placeholder 2">
            <a:extLst>
              <a:ext uri="{FF2B5EF4-FFF2-40B4-BE49-F238E27FC236}">
                <a16:creationId xmlns:a16="http://schemas.microsoft.com/office/drawing/2014/main" id="{EA9632CD-D299-4BAF-8FE7-EA711ABCFEA7}"/>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Text Placeholder 3">
            <a:extLst>
              <a:ext uri="{FF2B5EF4-FFF2-40B4-BE49-F238E27FC236}">
                <a16:creationId xmlns:a16="http://schemas.microsoft.com/office/drawing/2014/main" id="{F4A2BAF3-5F45-4FB3-A1E2-D63D79CFF223}"/>
              </a:ext>
            </a:extLst>
          </p:cNvPr>
          <p:cNvSpPr>
            <a:spLocks noGrp="1"/>
          </p:cNvSpPr>
          <p:nvPr>
            <p:ph type="body" sz="half" idx="2"/>
          </p:nvPr>
        </p:nvSpPr>
        <p:spPr>
          <a:xfrm>
            <a:off x="1259684" y="3086101"/>
            <a:ext cx="5898356" cy="5717382"/>
          </a:xfrm>
        </p:spPr>
        <p:txBody>
          <a:bodyPr/>
          <a:lstStyle>
            <a:lvl1pPr marL="0" indent="0">
              <a:buNone/>
              <a:defRPr sz="2400"/>
            </a:lvl1pPr>
            <a:lvl2pPr marL="685771" indent="0">
              <a:buNone/>
              <a:defRPr sz="2100"/>
            </a:lvl2pPr>
            <a:lvl3pPr marL="1371544" indent="0">
              <a:buNone/>
              <a:defRPr sz="1800"/>
            </a:lvl3pPr>
            <a:lvl4pPr marL="2057315" indent="0">
              <a:buNone/>
              <a:defRPr sz="1500"/>
            </a:lvl4pPr>
            <a:lvl5pPr marL="2743087" indent="0">
              <a:buNone/>
              <a:defRPr sz="1500"/>
            </a:lvl5pPr>
            <a:lvl6pPr marL="3428858" indent="0">
              <a:buNone/>
              <a:defRPr sz="1500"/>
            </a:lvl6pPr>
            <a:lvl7pPr marL="4114631" indent="0">
              <a:buNone/>
              <a:defRPr sz="1500"/>
            </a:lvl7pPr>
            <a:lvl8pPr marL="4800402" indent="0">
              <a:buNone/>
              <a:defRPr sz="1500"/>
            </a:lvl8pPr>
            <a:lvl9pPr marL="5486173" indent="0">
              <a:buNone/>
              <a:defRPr sz="1500"/>
            </a:lvl9pPr>
          </a:lstStyle>
          <a:p>
            <a:pPr lvl="0"/>
            <a:r>
              <a:rPr lang="en-GB"/>
              <a:t>Click to edit Master text styles</a:t>
            </a:r>
          </a:p>
        </p:txBody>
      </p:sp>
      <p:sp>
        <p:nvSpPr>
          <p:cNvPr id="5" name="Date Placeholder 4">
            <a:extLst>
              <a:ext uri="{FF2B5EF4-FFF2-40B4-BE49-F238E27FC236}">
                <a16:creationId xmlns:a16="http://schemas.microsoft.com/office/drawing/2014/main" id="{24AF71DB-299E-4FC4-BE73-05D7F4814F31}"/>
              </a:ext>
            </a:extLst>
          </p:cNvPr>
          <p:cNvSpPr>
            <a:spLocks noGrp="1"/>
          </p:cNvSpPr>
          <p:nvPr>
            <p:ph type="dt" sz="half" idx="10"/>
          </p:nvPr>
        </p:nvSpPr>
        <p:spPr/>
        <p:txBody>
          <a:bodyPr/>
          <a:lstStyle/>
          <a:p>
            <a:fld id="{1D8BD707-D9CF-40AE-B4C6-C98DA3205C09}" type="datetimeFigureOut">
              <a:rPr lang="en-US" smtClean="0"/>
              <a:pPr/>
              <a:t>7/3/2025</a:t>
            </a:fld>
            <a:endParaRPr lang="en-US"/>
          </a:p>
        </p:txBody>
      </p:sp>
      <p:sp>
        <p:nvSpPr>
          <p:cNvPr id="6" name="Footer Placeholder 5">
            <a:extLst>
              <a:ext uri="{FF2B5EF4-FFF2-40B4-BE49-F238E27FC236}">
                <a16:creationId xmlns:a16="http://schemas.microsoft.com/office/drawing/2014/main" id="{6944C0D7-0DE9-4F49-BD9F-176382DAD8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F379E7-3392-4795-B69E-02BA0D0A12FB}"/>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42770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5086A-FC74-4B25-91FF-51EF90ADB4EE}"/>
              </a:ext>
            </a:extLst>
          </p:cNvPr>
          <p:cNvSpPr>
            <a:spLocks noGrp="1"/>
          </p:cNvSpPr>
          <p:nvPr>
            <p:ph type="title"/>
          </p:nvPr>
        </p:nvSpPr>
        <p:spPr>
          <a:xfrm>
            <a:off x="1259684" y="685800"/>
            <a:ext cx="5898356" cy="2400300"/>
          </a:xfrm>
        </p:spPr>
        <p:txBody>
          <a:bodyPr anchor="b"/>
          <a:lstStyle>
            <a:lvl1pPr>
              <a:defRPr sz="4800"/>
            </a:lvl1pPr>
          </a:lstStyle>
          <a:p>
            <a:r>
              <a:rPr lang="en-GB"/>
              <a:t>Click to edit Master title style</a:t>
            </a:r>
            <a:endParaRPr lang="en-IN"/>
          </a:p>
        </p:txBody>
      </p:sp>
      <p:sp>
        <p:nvSpPr>
          <p:cNvPr id="3" name="Picture Placeholder 2">
            <a:extLst>
              <a:ext uri="{FF2B5EF4-FFF2-40B4-BE49-F238E27FC236}">
                <a16:creationId xmlns:a16="http://schemas.microsoft.com/office/drawing/2014/main" id="{892B6943-636A-4304-AB6C-0B20EC3DD365}"/>
              </a:ext>
            </a:extLst>
          </p:cNvPr>
          <p:cNvSpPr>
            <a:spLocks noGrp="1"/>
          </p:cNvSpPr>
          <p:nvPr>
            <p:ph type="pic" idx="1"/>
          </p:nvPr>
        </p:nvSpPr>
        <p:spPr>
          <a:xfrm>
            <a:off x="7774782" y="1481138"/>
            <a:ext cx="9258300" cy="7310438"/>
          </a:xfrm>
        </p:spPr>
        <p:txBody>
          <a:bodyPr/>
          <a:lstStyle>
            <a:lvl1pPr marL="0" indent="0">
              <a:buNone/>
              <a:defRPr sz="4800"/>
            </a:lvl1pPr>
            <a:lvl2pPr marL="685771" indent="0">
              <a:buNone/>
              <a:defRPr sz="4200"/>
            </a:lvl2pPr>
            <a:lvl3pPr marL="1371544" indent="0">
              <a:buNone/>
              <a:defRPr sz="3600"/>
            </a:lvl3pPr>
            <a:lvl4pPr marL="2057315" indent="0">
              <a:buNone/>
              <a:defRPr sz="3000"/>
            </a:lvl4pPr>
            <a:lvl5pPr marL="2743087" indent="0">
              <a:buNone/>
              <a:defRPr sz="3000"/>
            </a:lvl5pPr>
            <a:lvl6pPr marL="3428858" indent="0">
              <a:buNone/>
              <a:defRPr sz="3000"/>
            </a:lvl6pPr>
            <a:lvl7pPr marL="4114631" indent="0">
              <a:buNone/>
              <a:defRPr sz="3000"/>
            </a:lvl7pPr>
            <a:lvl8pPr marL="4800402" indent="0">
              <a:buNone/>
              <a:defRPr sz="3000"/>
            </a:lvl8pPr>
            <a:lvl9pPr marL="5486173" indent="0">
              <a:buNone/>
              <a:defRPr sz="3000"/>
            </a:lvl9pPr>
          </a:lstStyle>
          <a:p>
            <a:endParaRPr lang="en-IN"/>
          </a:p>
        </p:txBody>
      </p:sp>
      <p:sp>
        <p:nvSpPr>
          <p:cNvPr id="4" name="Text Placeholder 3">
            <a:extLst>
              <a:ext uri="{FF2B5EF4-FFF2-40B4-BE49-F238E27FC236}">
                <a16:creationId xmlns:a16="http://schemas.microsoft.com/office/drawing/2014/main" id="{03C89809-62CE-4F79-8AB5-82C8E1FE7971}"/>
              </a:ext>
            </a:extLst>
          </p:cNvPr>
          <p:cNvSpPr>
            <a:spLocks noGrp="1"/>
          </p:cNvSpPr>
          <p:nvPr>
            <p:ph type="body" sz="half" idx="2"/>
          </p:nvPr>
        </p:nvSpPr>
        <p:spPr>
          <a:xfrm>
            <a:off x="1259684" y="3086101"/>
            <a:ext cx="5898356" cy="5717382"/>
          </a:xfrm>
        </p:spPr>
        <p:txBody>
          <a:bodyPr/>
          <a:lstStyle>
            <a:lvl1pPr marL="0" indent="0">
              <a:buNone/>
              <a:defRPr sz="2400"/>
            </a:lvl1pPr>
            <a:lvl2pPr marL="685771" indent="0">
              <a:buNone/>
              <a:defRPr sz="2100"/>
            </a:lvl2pPr>
            <a:lvl3pPr marL="1371544" indent="0">
              <a:buNone/>
              <a:defRPr sz="1800"/>
            </a:lvl3pPr>
            <a:lvl4pPr marL="2057315" indent="0">
              <a:buNone/>
              <a:defRPr sz="1500"/>
            </a:lvl4pPr>
            <a:lvl5pPr marL="2743087" indent="0">
              <a:buNone/>
              <a:defRPr sz="1500"/>
            </a:lvl5pPr>
            <a:lvl6pPr marL="3428858" indent="0">
              <a:buNone/>
              <a:defRPr sz="1500"/>
            </a:lvl6pPr>
            <a:lvl7pPr marL="4114631" indent="0">
              <a:buNone/>
              <a:defRPr sz="1500"/>
            </a:lvl7pPr>
            <a:lvl8pPr marL="4800402" indent="0">
              <a:buNone/>
              <a:defRPr sz="1500"/>
            </a:lvl8pPr>
            <a:lvl9pPr marL="5486173" indent="0">
              <a:buNone/>
              <a:defRPr sz="1500"/>
            </a:lvl9pPr>
          </a:lstStyle>
          <a:p>
            <a:pPr lvl="0"/>
            <a:r>
              <a:rPr lang="en-GB"/>
              <a:t>Click to edit Master text styles</a:t>
            </a:r>
          </a:p>
        </p:txBody>
      </p:sp>
      <p:sp>
        <p:nvSpPr>
          <p:cNvPr id="5" name="Date Placeholder 4">
            <a:extLst>
              <a:ext uri="{FF2B5EF4-FFF2-40B4-BE49-F238E27FC236}">
                <a16:creationId xmlns:a16="http://schemas.microsoft.com/office/drawing/2014/main" id="{033D32F5-B04A-449E-83AD-BCEDB723AE3B}"/>
              </a:ext>
            </a:extLst>
          </p:cNvPr>
          <p:cNvSpPr>
            <a:spLocks noGrp="1"/>
          </p:cNvSpPr>
          <p:nvPr>
            <p:ph type="dt" sz="half" idx="10"/>
          </p:nvPr>
        </p:nvSpPr>
        <p:spPr/>
        <p:txBody>
          <a:bodyPr/>
          <a:lstStyle/>
          <a:p>
            <a:fld id="{1D8BD707-D9CF-40AE-B4C6-C98DA3205C09}" type="datetimeFigureOut">
              <a:rPr lang="en-US" smtClean="0"/>
              <a:pPr/>
              <a:t>7/3/2025</a:t>
            </a:fld>
            <a:endParaRPr lang="en-US"/>
          </a:p>
        </p:txBody>
      </p:sp>
      <p:sp>
        <p:nvSpPr>
          <p:cNvPr id="6" name="Footer Placeholder 5">
            <a:extLst>
              <a:ext uri="{FF2B5EF4-FFF2-40B4-BE49-F238E27FC236}">
                <a16:creationId xmlns:a16="http://schemas.microsoft.com/office/drawing/2014/main" id="{2EA44907-DEB0-4014-BEB1-EC0A80EC67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A9CE46-BBA8-4779-94B3-586C0C88891C}"/>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39939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C74DE4-0E6E-4CC2-A571-4CA81DAD78E2}"/>
              </a:ext>
            </a:extLst>
          </p:cNvPr>
          <p:cNvSpPr>
            <a:spLocks noGrp="1"/>
          </p:cNvSpPr>
          <p:nvPr>
            <p:ph type="title"/>
          </p:nvPr>
        </p:nvSpPr>
        <p:spPr>
          <a:xfrm>
            <a:off x="1257300" y="547689"/>
            <a:ext cx="15773400" cy="1988345"/>
          </a:xfrm>
          <a:prstGeom prst="rect">
            <a:avLst/>
          </a:prstGeom>
        </p:spPr>
        <p:txBody>
          <a:bodyPr vert="horz" lIns="91440" tIns="45720" rIns="91440" bIns="45720" rtlCol="0" anchor="ctr">
            <a:normAutofit/>
          </a:bodyPr>
          <a:lstStyle/>
          <a:p>
            <a:r>
              <a:rPr lang="en-GB"/>
              <a:t>Click to edit Master title style</a:t>
            </a:r>
            <a:endParaRPr lang="en-IN"/>
          </a:p>
        </p:txBody>
      </p:sp>
      <p:sp>
        <p:nvSpPr>
          <p:cNvPr id="3" name="Text Placeholder 2">
            <a:extLst>
              <a:ext uri="{FF2B5EF4-FFF2-40B4-BE49-F238E27FC236}">
                <a16:creationId xmlns:a16="http://schemas.microsoft.com/office/drawing/2014/main" id="{90F76BB9-DB31-49A3-9CA7-2E08D2B2323D}"/>
              </a:ext>
            </a:extLst>
          </p:cNvPr>
          <p:cNvSpPr>
            <a:spLocks noGrp="1"/>
          </p:cNvSpPr>
          <p:nvPr>
            <p:ph type="body" idx="1"/>
          </p:nvPr>
        </p:nvSpPr>
        <p:spPr>
          <a:xfrm>
            <a:off x="1257300" y="2738439"/>
            <a:ext cx="15773400" cy="6527007"/>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8F1FFC36-C90F-4D1D-8350-054E08CC4D17}"/>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1D8BD707-D9CF-40AE-B4C6-C98DA3205C09}" type="datetimeFigureOut">
              <a:rPr lang="en-US" smtClean="0"/>
              <a:pPr/>
              <a:t>7/3/2025</a:t>
            </a:fld>
            <a:endParaRPr lang="en-US"/>
          </a:p>
        </p:txBody>
      </p:sp>
      <p:sp>
        <p:nvSpPr>
          <p:cNvPr id="5" name="Footer Placeholder 4">
            <a:extLst>
              <a:ext uri="{FF2B5EF4-FFF2-40B4-BE49-F238E27FC236}">
                <a16:creationId xmlns:a16="http://schemas.microsoft.com/office/drawing/2014/main" id="{8D9A21D2-68F1-4E3E-AC48-0C22C9F2E520}"/>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AC8594-5A0B-4DEA-B9A5-D32A53AB8DC7}"/>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49959854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1371544" rtl="0" eaLnBrk="1" latinLnBrk="0" hangingPunct="1">
        <a:lnSpc>
          <a:spcPct val="90000"/>
        </a:lnSpc>
        <a:spcBef>
          <a:spcPct val="0"/>
        </a:spcBef>
        <a:buNone/>
        <a:defRPr sz="6599" kern="1200">
          <a:solidFill>
            <a:schemeClr val="tx1"/>
          </a:solidFill>
          <a:latin typeface="+mj-lt"/>
          <a:ea typeface="+mj-ea"/>
          <a:cs typeface="+mj-cs"/>
        </a:defRPr>
      </a:lvl1pPr>
    </p:titleStyle>
    <p:bodyStyle>
      <a:lvl1pPr marL="342886" indent="-342886" algn="l" defTabSz="1371544"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657" indent="-342886" algn="l" defTabSz="1371544"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430" indent="-342886" algn="l" defTabSz="1371544"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201" indent="-342886" algn="l" defTabSz="1371544"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5972" indent="-342886" algn="l" defTabSz="1371544"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744" indent="-342886" algn="l" defTabSz="1371544"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516" indent="-342886" algn="l" defTabSz="1371544"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288" indent="-342886" algn="l" defTabSz="1371544"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059" indent="-342886" algn="l" defTabSz="1371544"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544" rtl="0" eaLnBrk="1" latinLnBrk="0" hangingPunct="1">
        <a:defRPr sz="2700" kern="1200">
          <a:solidFill>
            <a:schemeClr val="tx1"/>
          </a:solidFill>
          <a:latin typeface="+mn-lt"/>
          <a:ea typeface="+mn-ea"/>
          <a:cs typeface="+mn-cs"/>
        </a:defRPr>
      </a:lvl1pPr>
      <a:lvl2pPr marL="685771" algn="l" defTabSz="1371544" rtl="0" eaLnBrk="1" latinLnBrk="0" hangingPunct="1">
        <a:defRPr sz="2700" kern="1200">
          <a:solidFill>
            <a:schemeClr val="tx1"/>
          </a:solidFill>
          <a:latin typeface="+mn-lt"/>
          <a:ea typeface="+mn-ea"/>
          <a:cs typeface="+mn-cs"/>
        </a:defRPr>
      </a:lvl2pPr>
      <a:lvl3pPr marL="1371544" algn="l" defTabSz="1371544" rtl="0" eaLnBrk="1" latinLnBrk="0" hangingPunct="1">
        <a:defRPr sz="2700" kern="1200">
          <a:solidFill>
            <a:schemeClr val="tx1"/>
          </a:solidFill>
          <a:latin typeface="+mn-lt"/>
          <a:ea typeface="+mn-ea"/>
          <a:cs typeface="+mn-cs"/>
        </a:defRPr>
      </a:lvl3pPr>
      <a:lvl4pPr marL="2057315" algn="l" defTabSz="1371544" rtl="0" eaLnBrk="1" latinLnBrk="0" hangingPunct="1">
        <a:defRPr sz="2700" kern="1200">
          <a:solidFill>
            <a:schemeClr val="tx1"/>
          </a:solidFill>
          <a:latin typeface="+mn-lt"/>
          <a:ea typeface="+mn-ea"/>
          <a:cs typeface="+mn-cs"/>
        </a:defRPr>
      </a:lvl4pPr>
      <a:lvl5pPr marL="2743087" algn="l" defTabSz="1371544" rtl="0" eaLnBrk="1" latinLnBrk="0" hangingPunct="1">
        <a:defRPr sz="2700" kern="1200">
          <a:solidFill>
            <a:schemeClr val="tx1"/>
          </a:solidFill>
          <a:latin typeface="+mn-lt"/>
          <a:ea typeface="+mn-ea"/>
          <a:cs typeface="+mn-cs"/>
        </a:defRPr>
      </a:lvl5pPr>
      <a:lvl6pPr marL="3428858" algn="l" defTabSz="1371544" rtl="0" eaLnBrk="1" latinLnBrk="0" hangingPunct="1">
        <a:defRPr sz="2700" kern="1200">
          <a:solidFill>
            <a:schemeClr val="tx1"/>
          </a:solidFill>
          <a:latin typeface="+mn-lt"/>
          <a:ea typeface="+mn-ea"/>
          <a:cs typeface="+mn-cs"/>
        </a:defRPr>
      </a:lvl6pPr>
      <a:lvl7pPr marL="4114631" algn="l" defTabSz="1371544" rtl="0" eaLnBrk="1" latinLnBrk="0" hangingPunct="1">
        <a:defRPr sz="2700" kern="1200">
          <a:solidFill>
            <a:schemeClr val="tx1"/>
          </a:solidFill>
          <a:latin typeface="+mn-lt"/>
          <a:ea typeface="+mn-ea"/>
          <a:cs typeface="+mn-cs"/>
        </a:defRPr>
      </a:lvl7pPr>
      <a:lvl8pPr marL="4800402" algn="l" defTabSz="1371544" rtl="0" eaLnBrk="1" latinLnBrk="0" hangingPunct="1">
        <a:defRPr sz="2700" kern="1200">
          <a:solidFill>
            <a:schemeClr val="tx1"/>
          </a:solidFill>
          <a:latin typeface="+mn-lt"/>
          <a:ea typeface="+mn-ea"/>
          <a:cs typeface="+mn-cs"/>
        </a:defRPr>
      </a:lvl8pPr>
      <a:lvl9pPr marL="5486173" algn="l" defTabSz="1371544"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7.xml"/><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jpeg"/><Relationship Id="rId11" Type="http://schemas.openxmlformats.org/officeDocument/2006/relationships/image" Target="../media/image7.png"/><Relationship Id="rId5" Type="http://schemas.openxmlformats.org/officeDocument/2006/relationships/image" Target="../media/image1.jpg"/><Relationship Id="rId10" Type="http://schemas.openxmlformats.org/officeDocument/2006/relationships/image" Target="../media/image6.pn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chart" Target="../charts/chart8.xml"/><Relationship Id="rId1" Type="http://schemas.openxmlformats.org/officeDocument/2006/relationships/slideLayout" Target="../slideLayouts/slideLayout7.xml"/><Relationship Id="rId5" Type="http://schemas.openxmlformats.org/officeDocument/2006/relationships/image" Target="../media/image50.sv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54.svg"/><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8" Type="http://schemas.openxmlformats.org/officeDocument/2006/relationships/hyperlink" Target="https://www.linkedin.com/in/suchorita-das" TargetMode="External"/><Relationship Id="rId3" Type="http://schemas.openxmlformats.org/officeDocument/2006/relationships/hyperlink" Target="https://gamma.app/?utm_source=made-with-gamma" TargetMode="External"/><Relationship Id="rId7" Type="http://schemas.openxmlformats.org/officeDocument/2006/relationships/image" Target="../media/image58.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chart" Target="../charts/chart1.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sv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8.svg"/></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35.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chart" Target="../charts/char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16000" b="-16000"/>
          </a:stretch>
        </a:blipFill>
        <a:effectLst/>
      </p:bgPr>
    </p:bg>
    <p:spTree>
      <p:nvGrpSpPr>
        <p:cNvPr id="1" name=""/>
        <p:cNvGrpSpPr/>
        <p:nvPr/>
      </p:nvGrpSpPr>
      <p:grpSpPr>
        <a:xfrm>
          <a:off x="0" y="0"/>
          <a:ext cx="0" cy="0"/>
          <a:chOff x="0" y="0"/>
          <a:chExt cx="0" cy="0"/>
        </a:xfrm>
      </p:grpSpPr>
      <p:grpSp>
        <p:nvGrpSpPr>
          <p:cNvPr id="2" name="Group 2"/>
          <p:cNvGrpSpPr/>
          <p:nvPr/>
        </p:nvGrpSpPr>
        <p:grpSpPr>
          <a:xfrm>
            <a:off x="1" y="0"/>
            <a:ext cx="18421554" cy="11549266"/>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3E0F0"/>
            </a:solidFill>
          </p:spPr>
        </p:sp>
      </p:grpSp>
      <p:grpSp>
        <p:nvGrpSpPr>
          <p:cNvPr id="4" name="Group 4"/>
          <p:cNvGrpSpPr/>
          <p:nvPr/>
        </p:nvGrpSpPr>
        <p:grpSpPr>
          <a:xfrm>
            <a:off x="-133554" y="0"/>
            <a:ext cx="18170012" cy="11549266"/>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1F6FF"/>
            </a:solidFill>
          </p:spPr>
        </p:sp>
      </p:grpSp>
      <p:pic>
        <p:nvPicPr>
          <p:cNvPr id="23" name="Picture 22">
            <a:extLst>
              <a:ext uri="{FF2B5EF4-FFF2-40B4-BE49-F238E27FC236}">
                <a16:creationId xmlns:a16="http://schemas.microsoft.com/office/drawing/2014/main" id="{66137615-BA05-4B47-99A2-2CF3582D141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3554" y="0"/>
            <a:ext cx="18944966" cy="11476546"/>
          </a:xfrm>
          <a:prstGeom prst="rect">
            <a:avLst/>
          </a:prstGeom>
        </p:spPr>
      </p:pic>
      <p:grpSp>
        <p:nvGrpSpPr>
          <p:cNvPr id="6" name="Group 6"/>
          <p:cNvGrpSpPr>
            <a:grpSpLocks noChangeAspect="1"/>
          </p:cNvGrpSpPr>
          <p:nvPr/>
        </p:nvGrpSpPr>
        <p:grpSpPr>
          <a:xfrm>
            <a:off x="424188" y="936752"/>
            <a:ext cx="5718225" cy="1625012"/>
            <a:chOff x="-8251101" y="-496566"/>
            <a:chExt cx="9199372" cy="3845643"/>
          </a:xfrm>
        </p:grpSpPr>
        <p:sp>
          <p:nvSpPr>
            <p:cNvPr id="7" name="Freeform 7" descr="preencoded.png"/>
            <p:cNvSpPr/>
            <p:nvPr/>
          </p:nvSpPr>
          <p:spPr>
            <a:xfrm>
              <a:off x="-8251101" y="-496566"/>
              <a:ext cx="9199372" cy="3845643"/>
            </a:xfrm>
            <a:custGeom>
              <a:avLst/>
              <a:gdLst/>
              <a:ahLst/>
              <a:cxnLst/>
              <a:rect l="l" t="t" r="r" b="b"/>
              <a:pathLst>
                <a:path w="9199372" h="3424682">
                  <a:moveTo>
                    <a:pt x="0" y="0"/>
                  </a:moveTo>
                  <a:lnTo>
                    <a:pt x="9199372" y="0"/>
                  </a:lnTo>
                  <a:lnTo>
                    <a:pt x="9199372" y="3424682"/>
                  </a:lnTo>
                  <a:lnTo>
                    <a:pt x="0" y="3424682"/>
                  </a:lnTo>
                  <a:lnTo>
                    <a:pt x="0" y="0"/>
                  </a:lnTo>
                  <a:close/>
                </a:path>
              </a:pathLst>
            </a:custGeom>
            <a:blipFill>
              <a:blip r:embed="rId7"/>
              <a:stretch>
                <a:fillRect t="-88" b="-87"/>
              </a:stretch>
            </a:blipFill>
          </p:spPr>
        </p:sp>
      </p:grpSp>
      <p:grpSp>
        <p:nvGrpSpPr>
          <p:cNvPr id="19" name="Group 19"/>
          <p:cNvGrpSpPr>
            <a:grpSpLocks noChangeAspect="1"/>
          </p:cNvGrpSpPr>
          <p:nvPr/>
        </p:nvGrpSpPr>
        <p:grpSpPr>
          <a:xfrm>
            <a:off x="14863409" y="6702572"/>
            <a:ext cx="2537072" cy="1567904"/>
            <a:chOff x="0" y="0"/>
            <a:chExt cx="3382763" cy="2090538"/>
          </a:xfrm>
        </p:grpSpPr>
        <p:sp>
          <p:nvSpPr>
            <p:cNvPr id="20" name="Freeform 20" descr="preencoded.png"/>
            <p:cNvSpPr/>
            <p:nvPr/>
          </p:nvSpPr>
          <p:spPr>
            <a:xfrm>
              <a:off x="0" y="0"/>
              <a:ext cx="3382772" cy="2090547"/>
            </a:xfrm>
            <a:custGeom>
              <a:avLst/>
              <a:gdLst/>
              <a:ahLst/>
              <a:cxnLst/>
              <a:rect l="l" t="t" r="r" b="b"/>
              <a:pathLst>
                <a:path w="3382772" h="2090547">
                  <a:moveTo>
                    <a:pt x="0" y="0"/>
                  </a:moveTo>
                  <a:lnTo>
                    <a:pt x="3382772" y="0"/>
                  </a:lnTo>
                  <a:lnTo>
                    <a:pt x="3382772" y="2090547"/>
                  </a:lnTo>
                  <a:lnTo>
                    <a:pt x="0" y="2090547"/>
                  </a:lnTo>
                  <a:lnTo>
                    <a:pt x="0" y="0"/>
                  </a:lnTo>
                  <a:close/>
                </a:path>
              </a:pathLst>
            </a:custGeom>
            <a:blipFill>
              <a:blip r:embed="rId8"/>
              <a:stretch>
                <a:fillRect t="-186" b="-185"/>
              </a:stretch>
            </a:blipFill>
          </p:spPr>
        </p:sp>
      </p:grpSp>
      <p:sp>
        <p:nvSpPr>
          <p:cNvPr id="21" name="TextBox 21"/>
          <p:cNvSpPr txBox="1"/>
          <p:nvPr/>
        </p:nvSpPr>
        <p:spPr>
          <a:xfrm>
            <a:off x="14810479" y="8414204"/>
            <a:ext cx="3477521" cy="637995"/>
          </a:xfrm>
          <a:prstGeom prst="rect">
            <a:avLst/>
          </a:prstGeom>
        </p:spPr>
        <p:txBody>
          <a:bodyPr wrap="square" lIns="0" tIns="0" rIns="0" bIns="0" rtlCol="0" anchor="t">
            <a:spAutoFit/>
          </a:bodyPr>
          <a:lstStyle/>
          <a:p>
            <a:pPr>
              <a:lnSpc>
                <a:spcPts val="2473"/>
              </a:lnSpc>
            </a:pPr>
            <a:r>
              <a:rPr lang="en-US" sz="2000" b="1" dirty="0">
                <a:solidFill>
                  <a:schemeClr val="bg1"/>
                </a:solidFill>
                <a:latin typeface="Inter Bold"/>
                <a:ea typeface="Inter Bold"/>
                <a:cs typeface="Inter Bold"/>
                <a:sym typeface="Inter Bold"/>
              </a:rPr>
              <a:t>Based on a comprehensive dataset from Udemy.</a:t>
            </a:r>
          </a:p>
        </p:txBody>
      </p:sp>
      <p:sp>
        <p:nvSpPr>
          <p:cNvPr id="8" name="TextBox 8"/>
          <p:cNvSpPr txBox="1"/>
          <p:nvPr/>
        </p:nvSpPr>
        <p:spPr>
          <a:xfrm>
            <a:off x="424188" y="2840105"/>
            <a:ext cx="16505511" cy="322268"/>
          </a:xfrm>
          <a:prstGeom prst="rect">
            <a:avLst/>
          </a:prstGeom>
        </p:spPr>
        <p:txBody>
          <a:bodyPr lIns="0" tIns="0" rIns="0" bIns="0" rtlCol="0" anchor="t">
            <a:spAutoFit/>
          </a:bodyPr>
          <a:lstStyle/>
          <a:p>
            <a:pPr>
              <a:lnSpc>
                <a:spcPts val="2822"/>
              </a:lnSpc>
            </a:pPr>
            <a:r>
              <a:rPr lang="en-US" sz="1755" b="1" i="1" dirty="0">
                <a:solidFill>
                  <a:srgbClr val="272525"/>
                </a:solidFill>
                <a:latin typeface="Inter Bold Italics"/>
                <a:ea typeface="Inter Bold Italics"/>
                <a:cs typeface="Inter Bold Italics"/>
                <a:sym typeface="Inter Bold Italics"/>
              </a:rPr>
              <a:t>By: Suchorita Das</a:t>
            </a:r>
          </a:p>
        </p:txBody>
      </p:sp>
      <p:sp>
        <p:nvSpPr>
          <p:cNvPr id="9" name="TextBox 9"/>
          <p:cNvSpPr txBox="1"/>
          <p:nvPr/>
        </p:nvSpPr>
        <p:spPr>
          <a:xfrm>
            <a:off x="424185" y="3261190"/>
            <a:ext cx="16303526" cy="378822"/>
          </a:xfrm>
          <a:prstGeom prst="rect">
            <a:avLst/>
          </a:prstGeom>
        </p:spPr>
        <p:txBody>
          <a:bodyPr lIns="0" tIns="0" rIns="0" bIns="0" rtlCol="0" anchor="t">
            <a:spAutoFit/>
          </a:bodyPr>
          <a:lstStyle/>
          <a:p>
            <a:pPr>
              <a:lnSpc>
                <a:spcPts val="3277"/>
              </a:lnSpc>
            </a:pPr>
            <a:r>
              <a:rPr lang="en-US" sz="2037" b="1" i="1" dirty="0">
                <a:solidFill>
                  <a:srgbClr val="272525"/>
                </a:solidFill>
                <a:latin typeface="Inter Bold Italics"/>
                <a:ea typeface="Inter Bold Italics"/>
                <a:cs typeface="Inter Bold Italics"/>
                <a:sym typeface="Inter Bold Italics"/>
              </a:rPr>
              <a:t>Data Analyst Aspirant | SQL, Excel, &amp; Business Insights | Udemy Dataset Case Study</a:t>
            </a:r>
          </a:p>
        </p:txBody>
      </p:sp>
      <p:grpSp>
        <p:nvGrpSpPr>
          <p:cNvPr id="13" name="Group 13"/>
          <p:cNvGrpSpPr>
            <a:grpSpLocks noChangeAspect="1"/>
          </p:cNvGrpSpPr>
          <p:nvPr/>
        </p:nvGrpSpPr>
        <p:grpSpPr>
          <a:xfrm>
            <a:off x="6214295" y="6646989"/>
            <a:ext cx="2536924" cy="1567904"/>
            <a:chOff x="0" y="0"/>
            <a:chExt cx="3382565" cy="2090538"/>
          </a:xfrm>
        </p:grpSpPr>
        <p:sp>
          <p:nvSpPr>
            <p:cNvPr id="14" name="Freeform 14" descr="preencoded.png"/>
            <p:cNvSpPr/>
            <p:nvPr/>
          </p:nvSpPr>
          <p:spPr>
            <a:xfrm>
              <a:off x="0" y="0"/>
              <a:ext cx="3382518" cy="2090547"/>
            </a:xfrm>
            <a:custGeom>
              <a:avLst/>
              <a:gdLst/>
              <a:ahLst/>
              <a:cxnLst/>
              <a:rect l="l" t="t" r="r" b="b"/>
              <a:pathLst>
                <a:path w="3382518" h="2090547">
                  <a:moveTo>
                    <a:pt x="0" y="0"/>
                  </a:moveTo>
                  <a:lnTo>
                    <a:pt x="3382518" y="0"/>
                  </a:lnTo>
                  <a:lnTo>
                    <a:pt x="3382518" y="2090547"/>
                  </a:lnTo>
                  <a:lnTo>
                    <a:pt x="0" y="2090547"/>
                  </a:lnTo>
                  <a:lnTo>
                    <a:pt x="0" y="0"/>
                  </a:lnTo>
                  <a:close/>
                </a:path>
              </a:pathLst>
            </a:custGeom>
            <a:blipFill>
              <a:blip r:embed="rId9"/>
              <a:stretch>
                <a:fillRect t="-183" r="-1" b="-183"/>
              </a:stretch>
            </a:blipFill>
          </p:spPr>
        </p:sp>
      </p:grpSp>
      <p:sp>
        <p:nvSpPr>
          <p:cNvPr id="15" name="TextBox 15"/>
          <p:cNvSpPr txBox="1"/>
          <p:nvPr/>
        </p:nvSpPr>
        <p:spPr>
          <a:xfrm>
            <a:off x="5867400" y="8724899"/>
            <a:ext cx="3903166" cy="621389"/>
          </a:xfrm>
          <a:prstGeom prst="rect">
            <a:avLst/>
          </a:prstGeom>
        </p:spPr>
        <p:txBody>
          <a:bodyPr lIns="0" tIns="0" rIns="0" bIns="0" rtlCol="0" anchor="t">
            <a:spAutoFit/>
          </a:bodyPr>
          <a:lstStyle/>
          <a:p>
            <a:pPr>
              <a:lnSpc>
                <a:spcPts val="2473"/>
              </a:lnSpc>
            </a:pPr>
            <a:r>
              <a:rPr lang="en-US" sz="2000" b="1" dirty="0">
                <a:solidFill>
                  <a:schemeClr val="bg1"/>
                </a:solidFill>
                <a:latin typeface="Inter Bold"/>
                <a:ea typeface="Inter Bold"/>
                <a:cs typeface="Inter Bold"/>
                <a:sym typeface="Inter Bold"/>
              </a:rPr>
              <a:t>We explore key aspects of Udemy course performance.</a:t>
            </a:r>
          </a:p>
        </p:txBody>
      </p:sp>
      <p:grpSp>
        <p:nvGrpSpPr>
          <p:cNvPr id="10" name="Group 10"/>
          <p:cNvGrpSpPr>
            <a:grpSpLocks noChangeAspect="1"/>
          </p:cNvGrpSpPr>
          <p:nvPr/>
        </p:nvGrpSpPr>
        <p:grpSpPr>
          <a:xfrm>
            <a:off x="570224" y="6646989"/>
            <a:ext cx="2536924" cy="1567904"/>
            <a:chOff x="0" y="0"/>
            <a:chExt cx="3382565" cy="2090538"/>
          </a:xfrm>
        </p:grpSpPr>
        <p:sp>
          <p:nvSpPr>
            <p:cNvPr id="11" name="Freeform 11" descr="preencoded.png"/>
            <p:cNvSpPr/>
            <p:nvPr/>
          </p:nvSpPr>
          <p:spPr>
            <a:xfrm>
              <a:off x="0" y="0"/>
              <a:ext cx="3382518" cy="2090547"/>
            </a:xfrm>
            <a:custGeom>
              <a:avLst/>
              <a:gdLst/>
              <a:ahLst/>
              <a:cxnLst/>
              <a:rect l="l" t="t" r="r" b="b"/>
              <a:pathLst>
                <a:path w="3382518" h="2090547">
                  <a:moveTo>
                    <a:pt x="0" y="0"/>
                  </a:moveTo>
                  <a:lnTo>
                    <a:pt x="3382518" y="0"/>
                  </a:lnTo>
                  <a:lnTo>
                    <a:pt x="3382518" y="2090547"/>
                  </a:lnTo>
                  <a:lnTo>
                    <a:pt x="0" y="2090547"/>
                  </a:lnTo>
                  <a:lnTo>
                    <a:pt x="0" y="0"/>
                  </a:lnTo>
                  <a:close/>
                </a:path>
              </a:pathLst>
            </a:custGeom>
            <a:blipFill>
              <a:blip r:embed="rId10"/>
              <a:stretch>
                <a:fillRect t="-183" r="-1" b="-183"/>
              </a:stretch>
            </a:blipFill>
          </p:spPr>
        </p:sp>
      </p:grpSp>
      <p:sp>
        <p:nvSpPr>
          <p:cNvPr id="12" name="TextBox 12"/>
          <p:cNvSpPr txBox="1"/>
          <p:nvPr/>
        </p:nvSpPr>
        <p:spPr>
          <a:xfrm>
            <a:off x="251542" y="8396679"/>
            <a:ext cx="3903166" cy="941989"/>
          </a:xfrm>
          <a:prstGeom prst="rect">
            <a:avLst/>
          </a:prstGeom>
        </p:spPr>
        <p:txBody>
          <a:bodyPr lIns="0" tIns="0" rIns="0" bIns="0" rtlCol="0" anchor="t">
            <a:spAutoFit/>
          </a:bodyPr>
          <a:lstStyle/>
          <a:p>
            <a:pPr>
              <a:lnSpc>
                <a:spcPts val="2473"/>
              </a:lnSpc>
            </a:pPr>
            <a:r>
              <a:rPr lang="en-US" sz="2000" b="1" dirty="0">
                <a:solidFill>
                  <a:schemeClr val="bg1"/>
                </a:solidFill>
                <a:latin typeface="Inter Bold"/>
                <a:ea typeface="Inter Bold"/>
                <a:cs typeface="Inter Bold"/>
                <a:sym typeface="Inter Bold"/>
              </a:rPr>
              <a:t>This presentation provides a data-driven analysis of course performance</a:t>
            </a:r>
            <a:r>
              <a:rPr lang="en-US" sz="1537" b="1" dirty="0">
                <a:solidFill>
                  <a:srgbClr val="272525"/>
                </a:solidFill>
                <a:latin typeface="Inter Bold"/>
                <a:ea typeface="Inter Bold"/>
                <a:cs typeface="Inter Bold"/>
                <a:sym typeface="Inter Bold"/>
              </a:rPr>
              <a:t>.</a:t>
            </a:r>
          </a:p>
        </p:txBody>
      </p:sp>
      <p:grpSp>
        <p:nvGrpSpPr>
          <p:cNvPr id="16" name="Group 16"/>
          <p:cNvGrpSpPr>
            <a:grpSpLocks noChangeAspect="1"/>
          </p:cNvGrpSpPr>
          <p:nvPr/>
        </p:nvGrpSpPr>
        <p:grpSpPr>
          <a:xfrm>
            <a:off x="10058400" y="6603629"/>
            <a:ext cx="2536924" cy="1567904"/>
            <a:chOff x="0" y="0"/>
            <a:chExt cx="3382565" cy="2090538"/>
          </a:xfrm>
        </p:grpSpPr>
        <p:sp>
          <p:nvSpPr>
            <p:cNvPr id="17" name="Freeform 17" descr="preencoded.png"/>
            <p:cNvSpPr/>
            <p:nvPr/>
          </p:nvSpPr>
          <p:spPr>
            <a:xfrm>
              <a:off x="0" y="0"/>
              <a:ext cx="3382518" cy="2090547"/>
            </a:xfrm>
            <a:custGeom>
              <a:avLst/>
              <a:gdLst/>
              <a:ahLst/>
              <a:cxnLst/>
              <a:rect l="l" t="t" r="r" b="b"/>
              <a:pathLst>
                <a:path w="3382518" h="2090547">
                  <a:moveTo>
                    <a:pt x="0" y="0"/>
                  </a:moveTo>
                  <a:lnTo>
                    <a:pt x="3382518" y="0"/>
                  </a:lnTo>
                  <a:lnTo>
                    <a:pt x="3382518" y="2090547"/>
                  </a:lnTo>
                  <a:lnTo>
                    <a:pt x="0" y="2090547"/>
                  </a:lnTo>
                  <a:lnTo>
                    <a:pt x="0" y="0"/>
                  </a:lnTo>
                  <a:close/>
                </a:path>
              </a:pathLst>
            </a:custGeom>
            <a:blipFill>
              <a:blip r:embed="rId11"/>
              <a:stretch>
                <a:fillRect t="-183" r="-1" b="-183"/>
              </a:stretch>
            </a:blipFill>
          </p:spPr>
        </p:sp>
      </p:grpSp>
      <p:sp>
        <p:nvSpPr>
          <p:cNvPr id="18" name="TextBox 18"/>
          <p:cNvSpPr txBox="1"/>
          <p:nvPr/>
        </p:nvSpPr>
        <p:spPr>
          <a:xfrm>
            <a:off x="9601200" y="8724900"/>
            <a:ext cx="3903166" cy="637995"/>
          </a:xfrm>
          <a:prstGeom prst="rect">
            <a:avLst/>
          </a:prstGeom>
        </p:spPr>
        <p:txBody>
          <a:bodyPr lIns="0" tIns="0" rIns="0" bIns="0" rtlCol="0" anchor="t">
            <a:spAutoFit/>
          </a:bodyPr>
          <a:lstStyle/>
          <a:p>
            <a:pPr>
              <a:lnSpc>
                <a:spcPts val="2473"/>
              </a:lnSpc>
            </a:pPr>
            <a:r>
              <a:rPr lang="en-US" sz="2000" b="1" dirty="0">
                <a:solidFill>
                  <a:schemeClr val="bg1"/>
                </a:solidFill>
                <a:latin typeface="Inter Bold" panose="020B0604020202020204" charset="0"/>
                <a:ea typeface="Inter Bold" panose="020B0604020202020204" charset="0"/>
                <a:cs typeface="Aharoni" panose="02010803020104030203" pitchFamily="2" charset="-79"/>
                <a:sym typeface="Inter Bold"/>
              </a:rPr>
              <a:t>Uncovering key insights and strategic opportunities.</a:t>
            </a:r>
          </a:p>
        </p:txBody>
      </p:sp>
      <p:pic>
        <p:nvPicPr>
          <p:cNvPr id="22" name="Audio 21">
            <a:hlinkClick r:id="" action="ppaction://media"/>
            <a:extLst>
              <a:ext uri="{FF2B5EF4-FFF2-40B4-BE49-F238E27FC236}">
                <a16:creationId xmlns:a16="http://schemas.microsoft.com/office/drawing/2014/main" id="{C0CDBA96-8327-4B53-87B3-857FE30AF7AD}"/>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7648238" y="9647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822"/>
    </mc:Choice>
    <mc:Fallback>
      <p:transition spd="slow" advTm="38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2"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3E0F0"/>
            </a:solidFill>
          </p:spPr>
        </p:sp>
      </p:grpSp>
      <p:grpSp>
        <p:nvGrpSpPr>
          <p:cNvPr id="4" name="Group 4"/>
          <p:cNvGrpSpPr/>
          <p:nvPr/>
        </p:nvGrpSpPr>
        <p:grpSpPr>
          <a:xfrm>
            <a:off x="2"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1F6FF"/>
            </a:solidFill>
          </p:spPr>
        </p:sp>
      </p:grpSp>
      <p:graphicFrame>
        <p:nvGraphicFramePr>
          <p:cNvPr id="9" name="Chart 8">
            <a:extLst>
              <a:ext uri="{FF2B5EF4-FFF2-40B4-BE49-F238E27FC236}">
                <a16:creationId xmlns:a16="http://schemas.microsoft.com/office/drawing/2014/main" id="{895BC9E1-E042-45A3-BFFE-1B9B2AAC3C3B}"/>
              </a:ext>
            </a:extLst>
          </p:cNvPr>
          <p:cNvGraphicFramePr>
            <a:graphicFrameLocks/>
          </p:cNvGraphicFramePr>
          <p:nvPr>
            <p:extLst>
              <p:ext uri="{D42A27DB-BD31-4B8C-83A1-F6EECF244321}">
                <p14:modId xmlns:p14="http://schemas.microsoft.com/office/powerpoint/2010/main" val="4163464241"/>
              </p:ext>
            </p:extLst>
          </p:nvPr>
        </p:nvGraphicFramePr>
        <p:xfrm>
          <a:off x="322905" y="990601"/>
          <a:ext cx="12335289" cy="8305800"/>
        </p:xfrm>
        <a:graphic>
          <a:graphicData uri="http://schemas.openxmlformats.org/drawingml/2006/chart">
            <c:chart xmlns:c="http://schemas.openxmlformats.org/drawingml/2006/chart" xmlns:r="http://schemas.openxmlformats.org/officeDocument/2006/relationships" r:id="rId3"/>
          </a:graphicData>
        </a:graphic>
      </p:graphicFrame>
      <p:pic>
        <p:nvPicPr>
          <p:cNvPr id="10" name="Picture 9">
            <a:extLst>
              <a:ext uri="{FF2B5EF4-FFF2-40B4-BE49-F238E27FC236}">
                <a16:creationId xmlns:a16="http://schemas.microsoft.com/office/drawing/2014/main" id="{B997BE76-A736-4105-9158-1ECAAE5BB6CD}"/>
              </a:ext>
            </a:extLst>
          </p:cNvPr>
          <p:cNvPicPr>
            <a:picLocks noChangeAspect="1"/>
          </p:cNvPicPr>
          <p:nvPr/>
        </p:nvPicPr>
        <p:blipFill rotWithShape="1">
          <a:blip r:embed="rId4">
            <a:extLst>
              <a:ext uri="{28A0092B-C50C-407E-A947-70E740481C1C}">
                <a14:useLocalDpi xmlns:a14="http://schemas.microsoft.com/office/drawing/2010/main" val="0"/>
              </a:ext>
            </a:extLst>
          </a:blip>
          <a:srcRect l="15077" t="20131" r="24926" b="28366"/>
          <a:stretch/>
        </p:blipFill>
        <p:spPr>
          <a:xfrm>
            <a:off x="12849228" y="1028701"/>
            <a:ext cx="5247745" cy="4800600"/>
          </a:xfrm>
          <a:prstGeom prst="rect">
            <a:avLst/>
          </a:prstGeom>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11" name="TextBox 10">
            <a:extLst>
              <a:ext uri="{FF2B5EF4-FFF2-40B4-BE49-F238E27FC236}">
                <a16:creationId xmlns:a16="http://schemas.microsoft.com/office/drawing/2014/main" id="{A2EAC696-1E7C-4164-B63C-7AAED786D2CB}"/>
              </a:ext>
            </a:extLst>
          </p:cNvPr>
          <p:cNvSpPr txBox="1"/>
          <p:nvPr/>
        </p:nvSpPr>
        <p:spPr>
          <a:xfrm>
            <a:off x="13142611" y="6178156"/>
            <a:ext cx="4660979" cy="3693319"/>
          </a:xfrm>
          <a:prstGeom prst="rect">
            <a:avLst/>
          </a:prstGeom>
          <a:noFill/>
        </p:spPr>
        <p:txBody>
          <a:bodyPr wrap="square">
            <a:spAutoFit/>
          </a:bodyPr>
          <a:lstStyle/>
          <a:p>
            <a:r>
              <a:rPr lang="en-IN" b="1" dirty="0">
                <a:effectLst>
                  <a:outerShdw blurRad="38100" dist="38100" dir="2700000" algn="tl">
                    <a:srgbClr val="000000">
                      <a:alpha val="43137"/>
                    </a:srgbClr>
                  </a:outerShdw>
                </a:effectLst>
              </a:rPr>
              <a:t>Insight:</a:t>
            </a:r>
          </a:p>
          <a:p>
            <a:r>
              <a:rPr lang="en-IN" dirty="0"/>
              <a:t>Among the free courses on Udemy , a small number are responsible for a disproportionately high potential revenue loss. </a:t>
            </a:r>
          </a:p>
          <a:p>
            <a:pPr marL="285749" indent="-285749">
              <a:buFont typeface="Arial" panose="020B0604020202020204" pitchFamily="34" charset="0"/>
              <a:buChar char="•"/>
            </a:pPr>
            <a:r>
              <a:rPr lang="en-IN" dirty="0"/>
              <a:t>Over here the course  “Learn HTML5 Programming from scratch” is the top contributor to revenue loss </a:t>
            </a:r>
            <a:r>
              <a:rPr lang="en-IN"/>
              <a:t>(24%).</a:t>
            </a:r>
            <a:endParaRPr lang="en-IN" dirty="0"/>
          </a:p>
          <a:p>
            <a:pPr marL="285749" indent="-285749">
              <a:buFont typeface="Arial" panose="020B0604020202020204" pitchFamily="34" charset="0"/>
              <a:buChar char="•"/>
            </a:pPr>
            <a:r>
              <a:rPr lang="en-IN" dirty="0"/>
              <a:t>The drop-off after the first few courses is steep , suggesting a Pareto distribution</a:t>
            </a:r>
          </a:p>
          <a:p>
            <a:pPr marL="285749" indent="-285749">
              <a:buFont typeface="Arial" panose="020B0604020202020204" pitchFamily="34" charset="0"/>
              <a:buChar char="•"/>
            </a:pPr>
            <a:r>
              <a:rPr lang="en-IN" dirty="0"/>
              <a:t>Most top-loss courses are centered around Web Development , Bitcoin and Website launch , suggesting this categories might be overly saturated with free content.</a:t>
            </a:r>
          </a:p>
        </p:txBody>
      </p:sp>
      <p:sp>
        <p:nvSpPr>
          <p:cNvPr id="12" name="Title 1">
            <a:extLst>
              <a:ext uri="{FF2B5EF4-FFF2-40B4-BE49-F238E27FC236}">
                <a16:creationId xmlns:a16="http://schemas.microsoft.com/office/drawing/2014/main" id="{C9325CC8-1DA6-46AD-889D-A6473F3ECDBB}"/>
              </a:ext>
            </a:extLst>
          </p:cNvPr>
          <p:cNvSpPr txBox="1">
            <a:spLocks/>
          </p:cNvSpPr>
          <p:nvPr/>
        </p:nvSpPr>
        <p:spPr>
          <a:xfrm>
            <a:off x="3581400" y="12567"/>
            <a:ext cx="10896600" cy="978035"/>
          </a:xfrm>
          <a:prstGeom prst="rect">
            <a:avLst/>
          </a:prstGeom>
          <a:solidFill>
            <a:srgbClr val="A435F0"/>
          </a:solidFill>
        </p:spPr>
        <p:style>
          <a:lnRef idx="3">
            <a:schemeClr val="lt1"/>
          </a:lnRef>
          <a:fillRef idx="1">
            <a:schemeClr val="accent1"/>
          </a:fillRef>
          <a:effectRef idx="1">
            <a:schemeClr val="accent1"/>
          </a:effectRef>
          <a:fontRef idx="minor">
            <a:schemeClr val="lt1"/>
          </a:fontRef>
        </p:style>
        <p:txBody>
          <a:bodyP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200" i="1" u="sng">
                <a:solidFill>
                  <a:schemeClr val="bg1"/>
                </a:solidFill>
                <a:effectLst>
                  <a:outerShdw blurRad="38100" dist="38100" dir="2700000" algn="tl">
                    <a:srgbClr val="000000">
                      <a:alpha val="43137"/>
                    </a:srgbClr>
                  </a:outerShdw>
                </a:effectLst>
              </a:rPr>
              <a:t>Top 10 Free courses causing Maximum Revenue Loss</a:t>
            </a:r>
            <a:endParaRPr lang="en-IN" sz="3200" i="1" u="sng" dirty="0">
              <a:solidFill>
                <a:schemeClr val="bg1"/>
              </a:solidFill>
              <a:effectLst>
                <a:outerShdw blurRad="38100" dist="38100" dir="2700000" algn="tl">
                  <a:srgbClr val="000000">
                    <a:alpha val="43137"/>
                  </a:srgbClr>
                </a:outerShdw>
              </a:effectLst>
            </a:endParaRPr>
          </a:p>
        </p:txBody>
      </p:sp>
      <p:sp>
        <p:nvSpPr>
          <p:cNvPr id="13" name="Freeform 8">
            <a:extLst>
              <a:ext uri="{FF2B5EF4-FFF2-40B4-BE49-F238E27FC236}">
                <a16:creationId xmlns:a16="http://schemas.microsoft.com/office/drawing/2014/main" id="{75ED01AA-ABF7-40B4-94F9-74E2ED552DDF}"/>
              </a:ext>
            </a:extLst>
          </p:cNvPr>
          <p:cNvSpPr/>
          <p:nvPr/>
        </p:nvSpPr>
        <p:spPr>
          <a:xfrm>
            <a:off x="13639800" y="177454"/>
            <a:ext cx="648254" cy="648254"/>
          </a:xfrm>
          <a:custGeom>
            <a:avLst/>
            <a:gdLst/>
            <a:ahLst/>
            <a:cxnLst/>
            <a:rect l="l" t="t" r="r" b="b"/>
            <a:pathLst>
              <a:path w="648254" h="648254">
                <a:moveTo>
                  <a:pt x="0" y="0"/>
                </a:moveTo>
                <a:lnTo>
                  <a:pt x="648254" y="0"/>
                </a:lnTo>
                <a:lnTo>
                  <a:pt x="648254" y="648254"/>
                </a:lnTo>
                <a:lnTo>
                  <a:pt x="0" y="6482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2"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3E0F0"/>
            </a:solidFill>
          </p:spPr>
        </p:sp>
      </p:grpSp>
      <p:grpSp>
        <p:nvGrpSpPr>
          <p:cNvPr id="4" name="Group 4"/>
          <p:cNvGrpSpPr/>
          <p:nvPr/>
        </p:nvGrpSpPr>
        <p:grpSpPr>
          <a:xfrm>
            <a:off x="2"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1F6FF"/>
            </a:solidFill>
          </p:spPr>
        </p:sp>
      </p:grpSp>
      <p:graphicFrame>
        <p:nvGraphicFramePr>
          <p:cNvPr id="9" name="Chart 8">
            <a:extLst>
              <a:ext uri="{FF2B5EF4-FFF2-40B4-BE49-F238E27FC236}">
                <a16:creationId xmlns:a16="http://schemas.microsoft.com/office/drawing/2014/main" id="{50D6DE09-4D0D-49F0-BBAF-522D27F7D3E1}"/>
              </a:ext>
            </a:extLst>
          </p:cNvPr>
          <p:cNvGraphicFramePr>
            <a:graphicFrameLocks/>
          </p:cNvGraphicFramePr>
          <p:nvPr>
            <p:extLst>
              <p:ext uri="{D42A27DB-BD31-4B8C-83A1-F6EECF244321}">
                <p14:modId xmlns:p14="http://schemas.microsoft.com/office/powerpoint/2010/main" val="4178373258"/>
              </p:ext>
            </p:extLst>
          </p:nvPr>
        </p:nvGraphicFramePr>
        <p:xfrm>
          <a:off x="914400" y="1485900"/>
          <a:ext cx="9639486" cy="7391400"/>
        </p:xfrm>
        <a:graphic>
          <a:graphicData uri="http://schemas.openxmlformats.org/drawingml/2006/chart">
            <c:chart xmlns:c="http://schemas.openxmlformats.org/drawingml/2006/chart" xmlns:r="http://schemas.openxmlformats.org/officeDocument/2006/relationships" r:id="rId3"/>
          </a:graphicData>
        </a:graphic>
      </p:graphicFrame>
      <p:pic>
        <p:nvPicPr>
          <p:cNvPr id="10" name="Picture 9">
            <a:extLst>
              <a:ext uri="{FF2B5EF4-FFF2-40B4-BE49-F238E27FC236}">
                <a16:creationId xmlns:a16="http://schemas.microsoft.com/office/drawing/2014/main" id="{8FA4BB0B-607D-4786-A889-F7281F901588}"/>
              </a:ext>
            </a:extLst>
          </p:cNvPr>
          <p:cNvPicPr>
            <a:picLocks noChangeAspect="1"/>
          </p:cNvPicPr>
          <p:nvPr/>
        </p:nvPicPr>
        <p:blipFill rotWithShape="1">
          <a:blip r:embed="rId4">
            <a:extLst>
              <a:ext uri="{28A0092B-C50C-407E-A947-70E740481C1C}">
                <a14:useLocalDpi xmlns:a14="http://schemas.microsoft.com/office/drawing/2010/main" val="0"/>
              </a:ext>
            </a:extLst>
          </a:blip>
          <a:srcRect l="14265" t="20654" r="41764" b="46928"/>
          <a:stretch/>
        </p:blipFill>
        <p:spPr>
          <a:xfrm>
            <a:off x="11305960" y="1790700"/>
            <a:ext cx="6229966" cy="4038600"/>
          </a:xfrm>
          <a:prstGeom prst="rect">
            <a:avLst/>
          </a:prstGeom>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11" name="TextBox 10">
            <a:extLst>
              <a:ext uri="{FF2B5EF4-FFF2-40B4-BE49-F238E27FC236}">
                <a16:creationId xmlns:a16="http://schemas.microsoft.com/office/drawing/2014/main" id="{48D98681-8DEA-419B-90B8-5A958159DB0D}"/>
              </a:ext>
            </a:extLst>
          </p:cNvPr>
          <p:cNvSpPr txBox="1"/>
          <p:nvPr/>
        </p:nvSpPr>
        <p:spPr>
          <a:xfrm>
            <a:off x="11658600" y="6819900"/>
            <a:ext cx="5877326" cy="1631216"/>
          </a:xfrm>
          <a:prstGeom prst="rect">
            <a:avLst/>
          </a:prstGeom>
          <a:noFill/>
        </p:spPr>
        <p:txBody>
          <a:bodyPr wrap="square">
            <a:spAutoFit/>
          </a:bodyPr>
          <a:lstStyle/>
          <a:p>
            <a:r>
              <a:rPr lang="en-IN" sz="2000" b="1" dirty="0">
                <a:effectLst>
                  <a:outerShdw blurRad="38100" dist="38100" dir="2700000" algn="tl">
                    <a:srgbClr val="000000">
                      <a:alpha val="43137"/>
                    </a:srgbClr>
                  </a:outerShdw>
                </a:effectLst>
              </a:rPr>
              <a:t>Insight:</a:t>
            </a:r>
            <a:endParaRPr lang="en-IN" sz="2000" dirty="0"/>
          </a:p>
          <a:p>
            <a:r>
              <a:rPr lang="en-IN" sz="2000" dirty="0"/>
              <a:t>To maximize user engagement on Udemy, focus on designing courses around 2-5 hr range.</a:t>
            </a:r>
          </a:p>
          <a:p>
            <a:r>
              <a:rPr lang="en-IN" sz="2000" dirty="0"/>
              <a:t>This duration hits the optimal balance between user interest, perceived value and time efficiency</a:t>
            </a:r>
          </a:p>
        </p:txBody>
      </p:sp>
      <p:sp>
        <p:nvSpPr>
          <p:cNvPr id="12" name="Title 1">
            <a:extLst>
              <a:ext uri="{FF2B5EF4-FFF2-40B4-BE49-F238E27FC236}">
                <a16:creationId xmlns:a16="http://schemas.microsoft.com/office/drawing/2014/main" id="{8F0E9661-446E-4F5A-A813-7545D1122195}"/>
              </a:ext>
            </a:extLst>
          </p:cNvPr>
          <p:cNvSpPr txBox="1">
            <a:spLocks/>
          </p:cNvSpPr>
          <p:nvPr/>
        </p:nvSpPr>
        <p:spPr>
          <a:xfrm>
            <a:off x="4191001" y="76200"/>
            <a:ext cx="10668000" cy="1066800"/>
          </a:xfrm>
          <a:prstGeom prst="rect">
            <a:avLst/>
          </a:prstGeom>
          <a:solidFill>
            <a:srgbClr val="A435F0"/>
          </a:solidFill>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i="1" u="sng" dirty="0">
                <a:solidFill>
                  <a:schemeClr val="bg1"/>
                </a:solidFill>
                <a:effectLst>
                  <a:outerShdw blurRad="38100" dist="38100" dir="2700000" algn="tl">
                    <a:srgbClr val="000000">
                      <a:alpha val="43137"/>
                    </a:srgbClr>
                  </a:outerShdw>
                </a:effectLst>
              </a:rPr>
              <a:t>Engagement based on Course Duration</a:t>
            </a:r>
            <a:endParaRPr lang="en-IN" sz="3600" i="1" u="sng" dirty="0">
              <a:solidFill>
                <a:schemeClr val="bg1"/>
              </a:solidFill>
              <a:effectLst>
                <a:outerShdw blurRad="38100" dist="38100" dir="2700000" algn="tl">
                  <a:srgbClr val="000000">
                    <a:alpha val="43137"/>
                  </a:srgbClr>
                </a:outerShdw>
              </a:effectLst>
            </a:endParaRPr>
          </a:p>
        </p:txBody>
      </p:sp>
      <p:sp>
        <p:nvSpPr>
          <p:cNvPr id="13" name="Freeform 8">
            <a:extLst>
              <a:ext uri="{FF2B5EF4-FFF2-40B4-BE49-F238E27FC236}">
                <a16:creationId xmlns:a16="http://schemas.microsoft.com/office/drawing/2014/main" id="{D199D86B-F0CF-476E-8DD1-D6736E367489}"/>
              </a:ext>
            </a:extLst>
          </p:cNvPr>
          <p:cNvSpPr/>
          <p:nvPr/>
        </p:nvSpPr>
        <p:spPr>
          <a:xfrm>
            <a:off x="13230182" y="76200"/>
            <a:ext cx="1247818" cy="1066800"/>
          </a:xfrm>
          <a:custGeom>
            <a:avLst/>
            <a:gdLst/>
            <a:ahLst/>
            <a:cxnLst/>
            <a:rect l="l" t="t" r="r" b="b"/>
            <a:pathLst>
              <a:path w="1224098" h="1101688">
                <a:moveTo>
                  <a:pt x="0" y="0"/>
                </a:moveTo>
                <a:lnTo>
                  <a:pt x="1224098" y="0"/>
                </a:lnTo>
                <a:lnTo>
                  <a:pt x="1224098" y="1101688"/>
                </a:lnTo>
                <a:lnTo>
                  <a:pt x="0" y="11016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2"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3E0F0"/>
            </a:solidFill>
          </p:spPr>
        </p:sp>
      </p:grpSp>
      <p:grpSp>
        <p:nvGrpSpPr>
          <p:cNvPr id="4" name="Group 4"/>
          <p:cNvGrpSpPr/>
          <p:nvPr/>
        </p:nvGrpSpPr>
        <p:grpSpPr>
          <a:xfrm>
            <a:off x="2" y="0"/>
            <a:ext cx="18288000" cy="107061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1F6FF"/>
            </a:solidFill>
          </p:spPr>
        </p:sp>
      </p:grpSp>
      <p:graphicFrame>
        <p:nvGraphicFramePr>
          <p:cNvPr id="9" name="Content Placeholder 6">
            <a:extLst>
              <a:ext uri="{FF2B5EF4-FFF2-40B4-BE49-F238E27FC236}">
                <a16:creationId xmlns:a16="http://schemas.microsoft.com/office/drawing/2014/main" id="{309EDC79-3C9E-4402-99DF-FB32BDB6FC60}"/>
              </a:ext>
            </a:extLst>
          </p:cNvPr>
          <p:cNvGraphicFramePr>
            <a:graphicFrameLocks/>
          </p:cNvGraphicFramePr>
          <p:nvPr>
            <p:extLst>
              <p:ext uri="{D42A27DB-BD31-4B8C-83A1-F6EECF244321}">
                <p14:modId xmlns:p14="http://schemas.microsoft.com/office/powerpoint/2010/main" val="3368848035"/>
              </p:ext>
            </p:extLst>
          </p:nvPr>
        </p:nvGraphicFramePr>
        <p:xfrm>
          <a:off x="762001" y="1409702"/>
          <a:ext cx="10753164" cy="7716371"/>
        </p:xfrm>
        <a:graphic>
          <a:graphicData uri="http://schemas.openxmlformats.org/drawingml/2006/chart">
            <c:chart xmlns:c="http://schemas.openxmlformats.org/drawingml/2006/chart" xmlns:r="http://schemas.openxmlformats.org/officeDocument/2006/relationships" r:id="rId3"/>
          </a:graphicData>
        </a:graphic>
      </p:graphicFrame>
      <p:pic>
        <p:nvPicPr>
          <p:cNvPr id="10" name="Picture 9">
            <a:extLst>
              <a:ext uri="{FF2B5EF4-FFF2-40B4-BE49-F238E27FC236}">
                <a16:creationId xmlns:a16="http://schemas.microsoft.com/office/drawing/2014/main" id="{37890EC8-48B3-40A2-8975-3F7677B91EC4}"/>
              </a:ext>
            </a:extLst>
          </p:cNvPr>
          <p:cNvPicPr>
            <a:picLocks noChangeAspect="1"/>
          </p:cNvPicPr>
          <p:nvPr/>
        </p:nvPicPr>
        <p:blipFill rotWithShape="1">
          <a:blip r:embed="rId4">
            <a:extLst>
              <a:ext uri="{28A0092B-C50C-407E-A947-70E740481C1C}">
                <a14:useLocalDpi xmlns:a14="http://schemas.microsoft.com/office/drawing/2010/main" val="0"/>
              </a:ext>
            </a:extLst>
          </a:blip>
          <a:srcRect l="15000" t="18188" r="50588" b="62483"/>
          <a:stretch/>
        </p:blipFill>
        <p:spPr>
          <a:xfrm>
            <a:off x="11887201" y="1493935"/>
            <a:ext cx="5943600" cy="3878169"/>
          </a:xfrm>
          <a:prstGeom prst="rect">
            <a:avLst/>
          </a:prstGeom>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11" name="TextBox 10">
            <a:extLst>
              <a:ext uri="{FF2B5EF4-FFF2-40B4-BE49-F238E27FC236}">
                <a16:creationId xmlns:a16="http://schemas.microsoft.com/office/drawing/2014/main" id="{72EC316F-FA98-4161-BF99-CE8D751C6F3D}"/>
              </a:ext>
            </a:extLst>
          </p:cNvPr>
          <p:cNvSpPr txBox="1"/>
          <p:nvPr/>
        </p:nvSpPr>
        <p:spPr>
          <a:xfrm>
            <a:off x="11915778" y="5676902"/>
            <a:ext cx="5915025" cy="3785652"/>
          </a:xfrm>
          <a:prstGeom prst="rect">
            <a:avLst/>
          </a:prstGeom>
          <a:noFill/>
        </p:spPr>
        <p:txBody>
          <a:bodyPr wrap="square">
            <a:spAutoFit/>
          </a:bodyPr>
          <a:lstStyle/>
          <a:p>
            <a:r>
              <a:rPr lang="en-US" sz="2000" b="1" dirty="0">
                <a:effectLst>
                  <a:outerShdw blurRad="38100" dist="38100" dir="2700000" algn="tl">
                    <a:srgbClr val="000000">
                      <a:alpha val="43137"/>
                    </a:srgbClr>
                  </a:outerShdw>
                </a:effectLst>
              </a:rPr>
              <a:t>Insight:</a:t>
            </a:r>
          </a:p>
          <a:p>
            <a:pPr marL="342899" indent="-342899">
              <a:buAutoNum type="arabicPeriod"/>
            </a:pPr>
            <a:r>
              <a:rPr lang="en-US" sz="2000" b="1" dirty="0"/>
              <a:t>Free Courses Have Higher Engagement Despite being free, these courses have 4.7x more average subscribers than paid ones. This indicates that users are more willing to enroll in free content, making them an excellent gateway for user acquisition.</a:t>
            </a:r>
          </a:p>
          <a:p>
            <a:pPr marL="342899" indent="-342899">
              <a:buAutoNum type="arabicPeriod"/>
            </a:pPr>
            <a:r>
              <a:rPr lang="en-US" sz="2000" b="1" dirty="0"/>
              <a:t>Paid Courses Are More Numerous With 3,862 paid courses vs. 310 free ones, the platform is clearly prioritizing monetized content. However, the low engagement for paid courses suggests a potential value or pricing gap.</a:t>
            </a:r>
            <a:endParaRPr lang="en-IN" sz="2000" b="1" dirty="0"/>
          </a:p>
        </p:txBody>
      </p:sp>
      <p:sp>
        <p:nvSpPr>
          <p:cNvPr id="12" name="Title 1">
            <a:extLst>
              <a:ext uri="{FF2B5EF4-FFF2-40B4-BE49-F238E27FC236}">
                <a16:creationId xmlns:a16="http://schemas.microsoft.com/office/drawing/2014/main" id="{228A0ADC-655F-4697-A368-8F9F89CC3FA1}"/>
              </a:ext>
            </a:extLst>
          </p:cNvPr>
          <p:cNvSpPr txBox="1">
            <a:spLocks/>
          </p:cNvSpPr>
          <p:nvPr/>
        </p:nvSpPr>
        <p:spPr>
          <a:xfrm>
            <a:off x="3733800" y="234674"/>
            <a:ext cx="10753164" cy="856129"/>
          </a:xfrm>
          <a:prstGeom prst="rect">
            <a:avLst/>
          </a:prstGeom>
          <a:solidFill>
            <a:srgbClr val="A435F0"/>
          </a:solidFill>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i="1" u="sng">
                <a:solidFill>
                  <a:schemeClr val="bg1"/>
                </a:solidFill>
                <a:effectLst>
                  <a:outerShdw blurRad="38100" dist="38100" dir="2700000" algn="tl">
                    <a:srgbClr val="000000">
                      <a:alpha val="43137"/>
                    </a:srgbClr>
                  </a:outerShdw>
                </a:effectLst>
              </a:rPr>
              <a:t>Free Vs Paid more engaging contents</a:t>
            </a:r>
            <a:endParaRPr lang="en-IN" sz="3600" i="1" u="sng" dirty="0">
              <a:solidFill>
                <a:schemeClr val="bg1"/>
              </a:solidFill>
              <a:effectLst>
                <a:outerShdw blurRad="38100" dist="38100" dir="2700000" algn="tl">
                  <a:srgbClr val="000000">
                    <a:alpha val="43137"/>
                  </a:srgbClr>
                </a:outerShdw>
              </a:effectLst>
            </a:endParaRPr>
          </a:p>
        </p:txBody>
      </p:sp>
      <p:sp>
        <p:nvSpPr>
          <p:cNvPr id="13" name="Freeform 8">
            <a:extLst>
              <a:ext uri="{FF2B5EF4-FFF2-40B4-BE49-F238E27FC236}">
                <a16:creationId xmlns:a16="http://schemas.microsoft.com/office/drawing/2014/main" id="{A3282701-8813-4F84-B4D4-2F2A3704F244}"/>
              </a:ext>
            </a:extLst>
          </p:cNvPr>
          <p:cNvSpPr/>
          <p:nvPr/>
        </p:nvSpPr>
        <p:spPr>
          <a:xfrm>
            <a:off x="12725404" y="119292"/>
            <a:ext cx="1347071" cy="971508"/>
          </a:xfrm>
          <a:custGeom>
            <a:avLst/>
            <a:gdLst/>
            <a:ahLst/>
            <a:cxnLst/>
            <a:rect l="l" t="t" r="r" b="b"/>
            <a:pathLst>
              <a:path w="1932670" h="1633985">
                <a:moveTo>
                  <a:pt x="0" y="0"/>
                </a:moveTo>
                <a:lnTo>
                  <a:pt x="1932670" y="0"/>
                </a:lnTo>
                <a:lnTo>
                  <a:pt x="1932670" y="1633985"/>
                </a:lnTo>
                <a:lnTo>
                  <a:pt x="0" y="1633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2"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3E0F0"/>
            </a:solidFill>
          </p:spPr>
        </p:sp>
      </p:grpSp>
      <p:grpSp>
        <p:nvGrpSpPr>
          <p:cNvPr id="4" name="Group 4"/>
          <p:cNvGrpSpPr/>
          <p:nvPr/>
        </p:nvGrpSpPr>
        <p:grpSpPr>
          <a:xfrm>
            <a:off x="2" y="3"/>
            <a:ext cx="18288000" cy="11326485"/>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1F6FF"/>
            </a:solidFill>
          </p:spPr>
        </p:sp>
      </p:grpSp>
      <p:graphicFrame>
        <p:nvGraphicFramePr>
          <p:cNvPr id="9" name="Chart 8">
            <a:extLst>
              <a:ext uri="{FF2B5EF4-FFF2-40B4-BE49-F238E27FC236}">
                <a16:creationId xmlns:a16="http://schemas.microsoft.com/office/drawing/2014/main" id="{F598DEF4-4A37-48CE-8245-C62D66BDA716}"/>
              </a:ext>
            </a:extLst>
          </p:cNvPr>
          <p:cNvGraphicFramePr>
            <a:graphicFrameLocks/>
          </p:cNvGraphicFramePr>
          <p:nvPr>
            <p:extLst>
              <p:ext uri="{D42A27DB-BD31-4B8C-83A1-F6EECF244321}">
                <p14:modId xmlns:p14="http://schemas.microsoft.com/office/powerpoint/2010/main" val="1908205690"/>
              </p:ext>
            </p:extLst>
          </p:nvPr>
        </p:nvGraphicFramePr>
        <p:xfrm>
          <a:off x="686036" y="1031222"/>
          <a:ext cx="11353800" cy="8224558"/>
        </p:xfrm>
        <a:graphic>
          <a:graphicData uri="http://schemas.openxmlformats.org/drawingml/2006/chart">
            <c:chart xmlns:c="http://schemas.openxmlformats.org/drawingml/2006/chart" xmlns:r="http://schemas.openxmlformats.org/officeDocument/2006/relationships" r:id="rId3"/>
          </a:graphicData>
        </a:graphic>
      </p:graphicFrame>
      <p:pic>
        <p:nvPicPr>
          <p:cNvPr id="10" name="Picture 9">
            <a:extLst>
              <a:ext uri="{FF2B5EF4-FFF2-40B4-BE49-F238E27FC236}">
                <a16:creationId xmlns:a16="http://schemas.microsoft.com/office/drawing/2014/main" id="{5F0FA882-E0BE-4828-B7C5-E352922C01FC}"/>
              </a:ext>
            </a:extLst>
          </p:cNvPr>
          <p:cNvPicPr>
            <a:picLocks noChangeAspect="1"/>
          </p:cNvPicPr>
          <p:nvPr/>
        </p:nvPicPr>
        <p:blipFill rotWithShape="1">
          <a:blip r:embed="rId4">
            <a:extLst>
              <a:ext uri="{28A0092B-C50C-407E-A947-70E740481C1C}">
                <a14:useLocalDpi xmlns:a14="http://schemas.microsoft.com/office/drawing/2010/main" val="0"/>
              </a:ext>
            </a:extLst>
          </a:blip>
          <a:srcRect l="14912" t="17778" r="40756" b="15555"/>
          <a:stretch/>
        </p:blipFill>
        <p:spPr>
          <a:xfrm>
            <a:off x="12496801" y="856927"/>
            <a:ext cx="5562600" cy="6103069"/>
          </a:xfrm>
          <a:prstGeom prst="rect">
            <a:avLst/>
          </a:prstGeom>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11" name="TextBox 10">
            <a:extLst>
              <a:ext uri="{FF2B5EF4-FFF2-40B4-BE49-F238E27FC236}">
                <a16:creationId xmlns:a16="http://schemas.microsoft.com/office/drawing/2014/main" id="{EB44BC0E-8785-4A20-9F16-E12E44843E56}"/>
              </a:ext>
            </a:extLst>
          </p:cNvPr>
          <p:cNvSpPr txBox="1"/>
          <p:nvPr/>
        </p:nvSpPr>
        <p:spPr>
          <a:xfrm>
            <a:off x="12853990" y="7010039"/>
            <a:ext cx="4619858" cy="3170099"/>
          </a:xfrm>
          <a:prstGeom prst="rect">
            <a:avLst/>
          </a:prstGeom>
          <a:noFill/>
        </p:spPr>
        <p:txBody>
          <a:bodyPr wrap="square">
            <a:spAutoFit/>
          </a:bodyPr>
          <a:lstStyle/>
          <a:p>
            <a:r>
              <a:rPr lang="en-US" sz="2000" b="1" dirty="0">
                <a:effectLst>
                  <a:outerShdw blurRad="38100" dist="38100" dir="2700000" algn="tl">
                    <a:srgbClr val="000000">
                      <a:alpha val="43137"/>
                    </a:srgbClr>
                  </a:outerShdw>
                </a:effectLst>
              </a:rPr>
              <a:t>Insight: </a:t>
            </a:r>
          </a:p>
          <a:p>
            <a:r>
              <a:rPr lang="en-US" sz="2000" dirty="0"/>
              <a:t>The chart identifies courses with a high number of user reviews- a key indicator of popularity –yet priced significantly lower than expected. These include highly rated courses in development, design and tech categories. The pricing does not align with their demand, indicating strong potential for undervaluation and missed revenue opportunities.</a:t>
            </a:r>
            <a:endParaRPr lang="en-IN" sz="2000" dirty="0"/>
          </a:p>
        </p:txBody>
      </p:sp>
      <p:sp>
        <p:nvSpPr>
          <p:cNvPr id="12" name="Title 1">
            <a:extLst>
              <a:ext uri="{FF2B5EF4-FFF2-40B4-BE49-F238E27FC236}">
                <a16:creationId xmlns:a16="http://schemas.microsoft.com/office/drawing/2014/main" id="{32CEEE52-906E-4193-A340-D187275B58CF}"/>
              </a:ext>
            </a:extLst>
          </p:cNvPr>
          <p:cNvSpPr txBox="1">
            <a:spLocks/>
          </p:cNvSpPr>
          <p:nvPr/>
        </p:nvSpPr>
        <p:spPr>
          <a:xfrm>
            <a:off x="228600" y="231451"/>
            <a:ext cx="12215812" cy="625475"/>
          </a:xfrm>
          <a:prstGeom prst="rect">
            <a:avLst/>
          </a:prstGeom>
          <a:solidFill>
            <a:srgbClr val="A435F0"/>
          </a:solidFill>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i="1" u="sng">
                <a:solidFill>
                  <a:schemeClr val="bg1"/>
                </a:solidFill>
                <a:effectLst>
                  <a:outerShdw blurRad="38100" dist="38100" dir="2700000" algn="tl">
                    <a:srgbClr val="000000">
                      <a:alpha val="43137"/>
                    </a:srgbClr>
                  </a:outerShdw>
                </a:effectLst>
              </a:rPr>
              <a:t>Identifying Underpriced High-demand Courses for Repricing Strategy</a:t>
            </a:r>
            <a:endParaRPr lang="en-IN" sz="3200" i="1" u="sng" dirty="0">
              <a:solidFill>
                <a:schemeClr val="bg1"/>
              </a:solidFill>
              <a:effectLst>
                <a:outerShdw blurRad="38100" dist="38100" dir="2700000" algn="tl">
                  <a:srgbClr val="000000">
                    <a:alpha val="43137"/>
                  </a:srgbClr>
                </a:outerShdw>
              </a:effectLst>
            </a:endParaRPr>
          </a:p>
        </p:txBody>
      </p:sp>
      <p:sp>
        <p:nvSpPr>
          <p:cNvPr id="13" name="Freeform 8">
            <a:extLst>
              <a:ext uri="{FF2B5EF4-FFF2-40B4-BE49-F238E27FC236}">
                <a16:creationId xmlns:a16="http://schemas.microsoft.com/office/drawing/2014/main" id="{75C66884-325B-46EA-80DA-359CC8BC3148}"/>
              </a:ext>
            </a:extLst>
          </p:cNvPr>
          <p:cNvSpPr/>
          <p:nvPr/>
        </p:nvSpPr>
        <p:spPr>
          <a:xfrm>
            <a:off x="12444413" y="0"/>
            <a:ext cx="1271588" cy="831420"/>
          </a:xfrm>
          <a:custGeom>
            <a:avLst/>
            <a:gdLst/>
            <a:ahLst/>
            <a:cxnLst/>
            <a:rect l="l" t="t" r="r" b="b"/>
            <a:pathLst>
              <a:path w="974952" h="1048485">
                <a:moveTo>
                  <a:pt x="0" y="0"/>
                </a:moveTo>
                <a:lnTo>
                  <a:pt x="974952" y="0"/>
                </a:lnTo>
                <a:lnTo>
                  <a:pt x="974952" y="1048485"/>
                </a:lnTo>
                <a:lnTo>
                  <a:pt x="0" y="10484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90D1763F-4F1F-4D56-B647-45ED5BCA8D19}"/>
              </a:ext>
            </a:extLst>
          </p:cNvPr>
          <p:cNvGrpSpPr/>
          <p:nvPr/>
        </p:nvGrpSpPr>
        <p:grpSpPr>
          <a:xfrm>
            <a:off x="-9525" y="0"/>
            <a:ext cx="18288000" cy="10706100"/>
            <a:chOff x="0" y="0"/>
            <a:chExt cx="24384000" cy="13716000"/>
          </a:xfrm>
        </p:grpSpPr>
        <p:sp>
          <p:nvSpPr>
            <p:cNvPr id="3" name="Freeform 5">
              <a:extLst>
                <a:ext uri="{FF2B5EF4-FFF2-40B4-BE49-F238E27FC236}">
                  <a16:creationId xmlns:a16="http://schemas.microsoft.com/office/drawing/2014/main" id="{D2CBD87F-4990-4CCB-9D48-51BE2C9C0125}"/>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1F6FF"/>
            </a:solidFill>
          </p:spPr>
        </p:sp>
      </p:grpSp>
      <p:graphicFrame>
        <p:nvGraphicFramePr>
          <p:cNvPr id="4" name="Chart 3">
            <a:extLst>
              <a:ext uri="{FF2B5EF4-FFF2-40B4-BE49-F238E27FC236}">
                <a16:creationId xmlns:a16="http://schemas.microsoft.com/office/drawing/2014/main" id="{9F27154C-E173-41B8-9C77-20D0DDA9BEF7}"/>
              </a:ext>
            </a:extLst>
          </p:cNvPr>
          <p:cNvGraphicFramePr>
            <a:graphicFrameLocks/>
          </p:cNvGraphicFramePr>
          <p:nvPr>
            <p:extLst>
              <p:ext uri="{D42A27DB-BD31-4B8C-83A1-F6EECF244321}">
                <p14:modId xmlns:p14="http://schemas.microsoft.com/office/powerpoint/2010/main" val="1821433239"/>
              </p:ext>
            </p:extLst>
          </p:nvPr>
        </p:nvGraphicFramePr>
        <p:xfrm>
          <a:off x="808624" y="1081087"/>
          <a:ext cx="9935576" cy="8405813"/>
        </p:xfrm>
        <a:graphic>
          <a:graphicData uri="http://schemas.openxmlformats.org/drawingml/2006/chart">
            <c:chart xmlns:c="http://schemas.openxmlformats.org/drawingml/2006/chart" xmlns:r="http://schemas.openxmlformats.org/officeDocument/2006/relationships" r:id="rId2"/>
          </a:graphicData>
        </a:graphic>
      </p:graphicFrame>
      <p:pic>
        <p:nvPicPr>
          <p:cNvPr id="5" name="Picture 4">
            <a:extLst>
              <a:ext uri="{FF2B5EF4-FFF2-40B4-BE49-F238E27FC236}">
                <a16:creationId xmlns:a16="http://schemas.microsoft.com/office/drawing/2014/main" id="{791A4E6D-54BA-453C-8FBE-579224A270B6}"/>
              </a:ext>
            </a:extLst>
          </p:cNvPr>
          <p:cNvPicPr>
            <a:picLocks noChangeAspect="1"/>
          </p:cNvPicPr>
          <p:nvPr/>
        </p:nvPicPr>
        <p:blipFill rotWithShape="1">
          <a:blip r:embed="rId3">
            <a:extLst>
              <a:ext uri="{28A0092B-C50C-407E-A947-70E740481C1C}">
                <a14:useLocalDpi xmlns:a14="http://schemas.microsoft.com/office/drawing/2010/main" val="0"/>
              </a:ext>
            </a:extLst>
          </a:blip>
          <a:srcRect l="14411" t="17778" r="51691" b="55032"/>
          <a:stretch/>
        </p:blipFill>
        <p:spPr>
          <a:xfrm>
            <a:off x="11538534" y="1081087"/>
            <a:ext cx="6431378" cy="4038600"/>
          </a:xfrm>
          <a:prstGeom prst="rect">
            <a:avLst/>
          </a:prstGeom>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6" name="TextBox 5">
            <a:extLst>
              <a:ext uri="{FF2B5EF4-FFF2-40B4-BE49-F238E27FC236}">
                <a16:creationId xmlns:a16="http://schemas.microsoft.com/office/drawing/2014/main" id="{5ACF2928-586E-4B50-8007-3014FDC98A54}"/>
              </a:ext>
            </a:extLst>
          </p:cNvPr>
          <p:cNvSpPr txBox="1"/>
          <p:nvPr/>
        </p:nvSpPr>
        <p:spPr>
          <a:xfrm>
            <a:off x="11811000" y="5529828"/>
            <a:ext cx="5668376" cy="3477875"/>
          </a:xfrm>
          <a:prstGeom prst="rect">
            <a:avLst/>
          </a:prstGeom>
          <a:noFill/>
        </p:spPr>
        <p:txBody>
          <a:bodyPr wrap="square">
            <a:spAutoFit/>
          </a:bodyPr>
          <a:lstStyle/>
          <a:p>
            <a:pPr marL="0" indent="0">
              <a:buNone/>
            </a:pPr>
            <a:r>
              <a:rPr lang="en-US" sz="2000" b="1" dirty="0">
                <a:effectLst>
                  <a:outerShdw blurRad="38100" dist="38100" dir="2700000" algn="tl">
                    <a:srgbClr val="000000">
                      <a:alpha val="43137"/>
                    </a:srgbClr>
                  </a:outerShdw>
                </a:effectLst>
              </a:rPr>
              <a:t>Insight:</a:t>
            </a:r>
          </a:p>
          <a:p>
            <a:pPr marL="0" indent="0">
              <a:buNone/>
            </a:pPr>
            <a:r>
              <a:rPr lang="en-US" sz="2000" dirty="0"/>
              <a:t>Between 2011 and 2015, Udemy experienced exponential growth in both the number of courses published and total subscribers. The course count peaked at 3.4million in 2015. This upward trend indicates strong platform momentum and user engagement during this period. However, from 2016 onward, while course publishing remained high in 2016, a sharp drop in subscribers was observed in 2017, suggesting signs of content saturation, reduced marketing efficiency, or user fatigue.</a:t>
            </a:r>
            <a:endParaRPr lang="en-IN" sz="2000" dirty="0"/>
          </a:p>
        </p:txBody>
      </p:sp>
      <p:sp>
        <p:nvSpPr>
          <p:cNvPr id="7" name="Title 1">
            <a:extLst>
              <a:ext uri="{FF2B5EF4-FFF2-40B4-BE49-F238E27FC236}">
                <a16:creationId xmlns:a16="http://schemas.microsoft.com/office/drawing/2014/main" id="{36D62892-46EF-4E50-B19A-DA3DAF9691F8}"/>
              </a:ext>
            </a:extLst>
          </p:cNvPr>
          <p:cNvSpPr txBox="1">
            <a:spLocks/>
          </p:cNvSpPr>
          <p:nvPr/>
        </p:nvSpPr>
        <p:spPr>
          <a:xfrm>
            <a:off x="2743200" y="112146"/>
            <a:ext cx="13639800" cy="840354"/>
          </a:xfrm>
          <a:prstGeom prst="rect">
            <a:avLst/>
          </a:prstGeom>
          <a:solidFill>
            <a:srgbClr val="A435F0"/>
          </a:solidFill>
        </p:spPr>
        <p:txBody>
          <a:bodyPr>
            <a:normAutofit/>
          </a:bodyPr>
          <a:lstStyle>
            <a:lvl1pPr algn="l" defTabSz="1371544" rtl="0" eaLnBrk="1" latinLnBrk="0" hangingPunct="1">
              <a:lnSpc>
                <a:spcPct val="90000"/>
              </a:lnSpc>
              <a:spcBef>
                <a:spcPct val="0"/>
              </a:spcBef>
              <a:buNone/>
              <a:defRPr sz="6599" kern="1200">
                <a:solidFill>
                  <a:schemeClr val="tx1"/>
                </a:solidFill>
                <a:latin typeface="+mj-lt"/>
                <a:ea typeface="+mj-ea"/>
                <a:cs typeface="+mj-cs"/>
              </a:defRPr>
            </a:lvl1pPr>
          </a:lstStyle>
          <a:p>
            <a:pPr algn="ctr"/>
            <a:r>
              <a:rPr lang="en-US" sz="3200" i="1" u="sng">
                <a:solidFill>
                  <a:schemeClr val="bg1"/>
                </a:solidFill>
                <a:effectLst>
                  <a:outerShdw blurRad="38100" dist="38100" dir="2700000" algn="tl">
                    <a:srgbClr val="000000">
                      <a:alpha val="43137"/>
                    </a:srgbClr>
                  </a:outerShdw>
                </a:effectLst>
              </a:rPr>
              <a:t>Yearly Growth Trends in Course Supply and Audience Engagement</a:t>
            </a:r>
            <a:endParaRPr lang="en-IN" sz="3200" i="1" u="sng" dirty="0">
              <a:solidFill>
                <a:schemeClr val="bg1"/>
              </a:solidFill>
              <a:effectLst>
                <a:outerShdw blurRad="38100" dist="38100" dir="2700000" algn="tl">
                  <a:srgbClr val="000000">
                    <a:alpha val="43137"/>
                  </a:srgbClr>
                </a:outerShdw>
              </a:effectLst>
            </a:endParaRPr>
          </a:p>
        </p:txBody>
      </p:sp>
      <p:pic>
        <p:nvPicPr>
          <p:cNvPr id="9" name="Graphic 8" descr="Statistics with solid fill">
            <a:extLst>
              <a:ext uri="{FF2B5EF4-FFF2-40B4-BE49-F238E27FC236}">
                <a16:creationId xmlns:a16="http://schemas.microsoft.com/office/drawing/2014/main" id="{DB870E80-708F-453C-B4C1-44733FA3E4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011400" y="152854"/>
            <a:ext cx="1200506" cy="840354"/>
          </a:xfrm>
          <a:prstGeom prst="rect">
            <a:avLst/>
          </a:prstGeom>
        </p:spPr>
      </p:pic>
    </p:spTree>
    <p:extLst>
      <p:ext uri="{BB962C8B-B14F-4D97-AF65-F5344CB8AC3E}">
        <p14:creationId xmlns:p14="http://schemas.microsoft.com/office/powerpoint/2010/main" val="1029078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 y="23812"/>
            <a:ext cx="10019067" cy="11091842"/>
          </a:xfrm>
          <a:custGeom>
            <a:avLst/>
            <a:gdLst/>
            <a:ahLst/>
            <a:cxnLst/>
            <a:rect l="l" t="t" r="r" b="b"/>
            <a:pathLst>
              <a:path w="9583608" h="12701167">
                <a:moveTo>
                  <a:pt x="0" y="0"/>
                </a:moveTo>
                <a:lnTo>
                  <a:pt x="9583608" y="0"/>
                </a:lnTo>
                <a:lnTo>
                  <a:pt x="9583608" y="12701166"/>
                </a:lnTo>
                <a:lnTo>
                  <a:pt x="0" y="12701166"/>
                </a:lnTo>
                <a:lnTo>
                  <a:pt x="0" y="0"/>
                </a:lnTo>
                <a:close/>
              </a:path>
            </a:pathLst>
          </a:custGeom>
          <a:solidFill>
            <a:srgbClr val="F1F6FF"/>
          </a:solidFill>
        </p:spPr>
      </p:sp>
      <p:sp>
        <p:nvSpPr>
          <p:cNvPr id="3" name="Freeform 3"/>
          <p:cNvSpPr/>
          <p:nvPr/>
        </p:nvSpPr>
        <p:spPr>
          <a:xfrm>
            <a:off x="9424836" y="0"/>
            <a:ext cx="8863167" cy="11746366"/>
          </a:xfrm>
          <a:custGeom>
            <a:avLst/>
            <a:gdLst/>
            <a:ahLst/>
            <a:cxnLst/>
            <a:rect l="l" t="t" r="r" b="b"/>
            <a:pathLst>
              <a:path w="8863167" h="11746366">
                <a:moveTo>
                  <a:pt x="0" y="0"/>
                </a:moveTo>
                <a:lnTo>
                  <a:pt x="8863167" y="0"/>
                </a:lnTo>
                <a:lnTo>
                  <a:pt x="8863167" y="11746365"/>
                </a:lnTo>
                <a:lnTo>
                  <a:pt x="0" y="11746365"/>
                </a:lnTo>
                <a:lnTo>
                  <a:pt x="0" y="0"/>
                </a:lnTo>
                <a:close/>
              </a:path>
            </a:pathLst>
          </a:custGeom>
          <a:solidFill>
            <a:srgbClr val="F1F6FF"/>
          </a:solidFill>
        </p:spPr>
        <p:txBody>
          <a:bodyPr/>
          <a:lstStyle/>
          <a:p>
            <a:endParaRPr lang="en-IN" dirty="0"/>
          </a:p>
        </p:txBody>
      </p:sp>
      <p:sp>
        <p:nvSpPr>
          <p:cNvPr id="4" name="TextBox 4"/>
          <p:cNvSpPr txBox="1"/>
          <p:nvPr/>
        </p:nvSpPr>
        <p:spPr>
          <a:xfrm>
            <a:off x="1028703" y="592128"/>
            <a:ext cx="10840615" cy="689035"/>
          </a:xfrm>
          <a:prstGeom prst="rect">
            <a:avLst/>
          </a:prstGeom>
        </p:spPr>
        <p:txBody>
          <a:bodyPr lIns="0" tIns="0" rIns="0" bIns="0" rtlCol="0" anchor="t">
            <a:spAutoFit/>
          </a:bodyPr>
          <a:lstStyle/>
          <a:p>
            <a:pPr>
              <a:lnSpc>
                <a:spcPts val="6015"/>
              </a:lnSpc>
              <a:spcBef>
                <a:spcPct val="0"/>
              </a:spcBef>
            </a:pPr>
            <a:r>
              <a:rPr lang="en-US" sz="3739" b="1" dirty="0">
                <a:solidFill>
                  <a:srgbClr val="A43EEA"/>
                </a:solidFill>
                <a:latin typeface="Inter Bold"/>
                <a:ea typeface="Inter Bold"/>
                <a:cs typeface="Inter Bold"/>
                <a:sym typeface="Inter Bold"/>
              </a:rPr>
              <a:t>📈 Key Findings (Business &amp; Learner Insights)</a:t>
            </a:r>
          </a:p>
        </p:txBody>
      </p:sp>
      <p:sp>
        <p:nvSpPr>
          <p:cNvPr id="5" name="TextBox 5"/>
          <p:cNvSpPr txBox="1"/>
          <p:nvPr/>
        </p:nvSpPr>
        <p:spPr>
          <a:xfrm>
            <a:off x="1196761" y="1824565"/>
            <a:ext cx="15113000" cy="924292"/>
          </a:xfrm>
          <a:prstGeom prst="rect">
            <a:avLst/>
          </a:prstGeom>
        </p:spPr>
        <p:txBody>
          <a:bodyPr lIns="0" tIns="0" rIns="0" bIns="0" rtlCol="0" anchor="t">
            <a:spAutoFit/>
          </a:bodyPr>
          <a:lstStyle/>
          <a:p>
            <a:pPr>
              <a:lnSpc>
                <a:spcPts val="3814"/>
              </a:lnSpc>
              <a:spcBef>
                <a:spcPct val="0"/>
              </a:spcBef>
            </a:pPr>
            <a:r>
              <a:rPr lang="en-US" sz="2370">
                <a:solidFill>
                  <a:srgbClr val="000000"/>
                </a:solidFill>
                <a:latin typeface="Inter"/>
                <a:ea typeface="Inter"/>
                <a:cs typeface="Inter"/>
                <a:sym typeface="Inter"/>
              </a:rPr>
              <a:t>1.Web Development courses generated the highest revenue (₹6.27 Cr), much more than the other subjects.</a:t>
            </a:r>
          </a:p>
        </p:txBody>
      </p:sp>
      <p:sp>
        <p:nvSpPr>
          <p:cNvPr id="6" name="TextBox 6"/>
          <p:cNvSpPr txBox="1"/>
          <p:nvPr/>
        </p:nvSpPr>
        <p:spPr>
          <a:xfrm>
            <a:off x="1196760" y="2920723"/>
            <a:ext cx="17091240" cy="923843"/>
          </a:xfrm>
          <a:prstGeom prst="rect">
            <a:avLst/>
          </a:prstGeom>
        </p:spPr>
        <p:txBody>
          <a:bodyPr lIns="0" tIns="0" rIns="0" bIns="0" rtlCol="0" anchor="t">
            <a:spAutoFit/>
          </a:bodyPr>
          <a:lstStyle/>
          <a:p>
            <a:pPr>
              <a:lnSpc>
                <a:spcPts val="3789"/>
              </a:lnSpc>
              <a:spcBef>
                <a:spcPct val="0"/>
              </a:spcBef>
            </a:pPr>
            <a:r>
              <a:rPr lang="en-US" sz="2355">
                <a:solidFill>
                  <a:srgbClr val="000000"/>
                </a:solidFill>
                <a:latin typeface="Inter"/>
                <a:ea typeface="Inter"/>
                <a:cs typeface="Inter"/>
                <a:sym typeface="Inter"/>
              </a:rPr>
              <a:t>2.Courses marked as "All Levels" brought in the most income, showing that flexible, open-level courses attract more learners.</a:t>
            </a:r>
          </a:p>
        </p:txBody>
      </p:sp>
      <p:sp>
        <p:nvSpPr>
          <p:cNvPr id="7" name="TextBox 7"/>
          <p:cNvSpPr txBox="1"/>
          <p:nvPr/>
        </p:nvSpPr>
        <p:spPr>
          <a:xfrm>
            <a:off x="1196760" y="4014181"/>
            <a:ext cx="17091240" cy="875432"/>
          </a:xfrm>
          <a:prstGeom prst="rect">
            <a:avLst/>
          </a:prstGeom>
        </p:spPr>
        <p:txBody>
          <a:bodyPr lIns="0" tIns="0" rIns="0" bIns="0" rtlCol="0" anchor="t">
            <a:spAutoFit/>
          </a:bodyPr>
          <a:lstStyle/>
          <a:p>
            <a:pPr>
              <a:lnSpc>
                <a:spcPts val="3599"/>
              </a:lnSpc>
              <a:spcBef>
                <a:spcPct val="0"/>
              </a:spcBef>
            </a:pPr>
            <a:r>
              <a:rPr lang="en-US" sz="2237">
                <a:solidFill>
                  <a:srgbClr val="000000"/>
                </a:solidFill>
                <a:latin typeface="Inter"/>
                <a:ea typeface="Inter"/>
                <a:cs typeface="Inter"/>
                <a:sym typeface="Inter"/>
              </a:rPr>
              <a:t>3.Free courses, though fewer in number (~8%), led to a major potential revenue loss, especially when popular courses were not monetized.</a:t>
            </a:r>
          </a:p>
        </p:txBody>
      </p:sp>
      <p:sp>
        <p:nvSpPr>
          <p:cNvPr id="8" name="TextBox 8"/>
          <p:cNvSpPr txBox="1"/>
          <p:nvPr/>
        </p:nvSpPr>
        <p:spPr>
          <a:xfrm>
            <a:off x="1196761" y="5206357"/>
            <a:ext cx="13138428" cy="923266"/>
          </a:xfrm>
          <a:prstGeom prst="rect">
            <a:avLst/>
          </a:prstGeom>
        </p:spPr>
        <p:txBody>
          <a:bodyPr lIns="0" tIns="0" rIns="0" bIns="0" rtlCol="0" anchor="t">
            <a:spAutoFit/>
          </a:bodyPr>
          <a:lstStyle/>
          <a:p>
            <a:pPr>
              <a:lnSpc>
                <a:spcPts val="3760"/>
              </a:lnSpc>
              <a:spcBef>
                <a:spcPct val="0"/>
              </a:spcBef>
            </a:pPr>
            <a:r>
              <a:rPr lang="en-US" sz="2337">
                <a:solidFill>
                  <a:srgbClr val="000000"/>
                </a:solidFill>
                <a:latin typeface="Inter"/>
                <a:ea typeface="Inter"/>
                <a:cs typeface="Inter"/>
                <a:sym typeface="Inter"/>
              </a:rPr>
              <a:t>4.The sweet spot for course duration is between 2–5 hours—these had the best engagement.</a:t>
            </a:r>
          </a:p>
        </p:txBody>
      </p:sp>
      <p:sp>
        <p:nvSpPr>
          <p:cNvPr id="9" name="TextBox 9"/>
          <p:cNvSpPr txBox="1"/>
          <p:nvPr/>
        </p:nvSpPr>
        <p:spPr>
          <a:xfrm>
            <a:off x="1196760" y="6101194"/>
            <a:ext cx="16129278" cy="923266"/>
          </a:xfrm>
          <a:prstGeom prst="rect">
            <a:avLst/>
          </a:prstGeom>
        </p:spPr>
        <p:txBody>
          <a:bodyPr lIns="0" tIns="0" rIns="0" bIns="0" rtlCol="0" anchor="t">
            <a:spAutoFit/>
          </a:bodyPr>
          <a:lstStyle/>
          <a:p>
            <a:pPr>
              <a:lnSpc>
                <a:spcPts val="3760"/>
              </a:lnSpc>
              <a:spcBef>
                <a:spcPct val="0"/>
              </a:spcBef>
            </a:pPr>
            <a:r>
              <a:rPr lang="en-US" sz="2337">
                <a:solidFill>
                  <a:srgbClr val="000000"/>
                </a:solidFill>
                <a:latin typeface="Inter"/>
                <a:ea typeface="Inter"/>
                <a:cs typeface="Inter"/>
                <a:sym typeface="Inter"/>
              </a:rPr>
              <a:t>5.Paid courses had 5x more subscribers and reviews than free ones—proving that people value paid content more.</a:t>
            </a:r>
          </a:p>
        </p:txBody>
      </p:sp>
      <p:sp>
        <p:nvSpPr>
          <p:cNvPr id="10" name="TextBox 10"/>
          <p:cNvSpPr txBox="1"/>
          <p:nvPr/>
        </p:nvSpPr>
        <p:spPr>
          <a:xfrm>
            <a:off x="1196763" y="6999043"/>
            <a:ext cx="16602781" cy="923266"/>
          </a:xfrm>
          <a:prstGeom prst="rect">
            <a:avLst/>
          </a:prstGeom>
        </p:spPr>
        <p:txBody>
          <a:bodyPr lIns="0" tIns="0" rIns="0" bIns="0" rtlCol="0" anchor="t">
            <a:spAutoFit/>
          </a:bodyPr>
          <a:lstStyle/>
          <a:p>
            <a:pPr>
              <a:lnSpc>
                <a:spcPts val="3760"/>
              </a:lnSpc>
              <a:spcBef>
                <a:spcPct val="0"/>
              </a:spcBef>
            </a:pPr>
            <a:r>
              <a:rPr lang="en-US" sz="2337">
                <a:solidFill>
                  <a:srgbClr val="000000"/>
                </a:solidFill>
                <a:latin typeface="Inter"/>
                <a:ea typeface="Inter"/>
                <a:cs typeface="Inter"/>
                <a:sym typeface="Inter"/>
              </a:rPr>
              <a:t>6.Some underpriced courses (₹20–₹50) had 30,000+ students, meaning they are highly popular but not priced accordingly—an opportunity for bundling or price adjustment.</a:t>
            </a:r>
          </a:p>
        </p:txBody>
      </p:sp>
      <p:sp>
        <p:nvSpPr>
          <p:cNvPr id="11" name="TextBox 11"/>
          <p:cNvSpPr txBox="1"/>
          <p:nvPr/>
        </p:nvSpPr>
        <p:spPr>
          <a:xfrm>
            <a:off x="1288320" y="8439816"/>
            <a:ext cx="16419667" cy="923266"/>
          </a:xfrm>
          <a:prstGeom prst="rect">
            <a:avLst/>
          </a:prstGeom>
        </p:spPr>
        <p:txBody>
          <a:bodyPr lIns="0" tIns="0" rIns="0" bIns="0" rtlCol="0" anchor="t">
            <a:spAutoFit/>
          </a:bodyPr>
          <a:lstStyle/>
          <a:p>
            <a:pPr>
              <a:lnSpc>
                <a:spcPts val="3760"/>
              </a:lnSpc>
              <a:spcBef>
                <a:spcPct val="0"/>
              </a:spcBef>
            </a:pPr>
            <a:r>
              <a:rPr lang="en-US" sz="2337">
                <a:solidFill>
                  <a:srgbClr val="000000"/>
                </a:solidFill>
                <a:latin typeface="Inter"/>
                <a:ea typeface="Inter"/>
                <a:cs typeface="Inter"/>
                <a:sym typeface="Inter"/>
              </a:rPr>
              <a:t>7.Year-wise analysis showed that Udemy peaked in 2015, and saw a drop in course performance by 2017—possibly due to too much content or quality dilution.</a:t>
            </a:r>
          </a:p>
        </p:txBody>
      </p:sp>
      <p:sp>
        <p:nvSpPr>
          <p:cNvPr id="14" name="Freeform 3">
            <a:extLst>
              <a:ext uri="{FF2B5EF4-FFF2-40B4-BE49-F238E27FC236}">
                <a16:creationId xmlns:a16="http://schemas.microsoft.com/office/drawing/2014/main" id="{140315F6-3E92-48AD-BF5B-E568962AC104}"/>
              </a:ext>
            </a:extLst>
          </p:cNvPr>
          <p:cNvSpPr/>
          <p:nvPr/>
        </p:nvSpPr>
        <p:spPr>
          <a:xfrm>
            <a:off x="-14286" y="3"/>
            <a:ext cx="8514794" cy="11284667"/>
          </a:xfrm>
          <a:custGeom>
            <a:avLst/>
            <a:gdLst/>
            <a:ahLst/>
            <a:cxnLst/>
            <a:rect l="l" t="t" r="r" b="b"/>
            <a:pathLst>
              <a:path w="8514794" h="11284667">
                <a:moveTo>
                  <a:pt x="0" y="0"/>
                </a:moveTo>
                <a:lnTo>
                  <a:pt x="8514794" y="0"/>
                </a:lnTo>
                <a:lnTo>
                  <a:pt x="8514794" y="11284667"/>
                </a:lnTo>
                <a:lnTo>
                  <a:pt x="0" y="11284667"/>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sp>
        <p:nvSpPr>
          <p:cNvPr id="15" name="Freeform 2">
            <a:extLst>
              <a:ext uri="{FF2B5EF4-FFF2-40B4-BE49-F238E27FC236}">
                <a16:creationId xmlns:a16="http://schemas.microsoft.com/office/drawing/2014/main" id="{6D0900AE-D0BA-4CBC-9A42-9F474B28158D}"/>
              </a:ext>
            </a:extLst>
          </p:cNvPr>
          <p:cNvSpPr/>
          <p:nvPr/>
        </p:nvSpPr>
        <p:spPr>
          <a:xfrm>
            <a:off x="9787494" y="-33335"/>
            <a:ext cx="8514794" cy="11284667"/>
          </a:xfrm>
          <a:custGeom>
            <a:avLst/>
            <a:gdLst/>
            <a:ahLst/>
            <a:cxnLst/>
            <a:rect l="l" t="t" r="r" b="b"/>
            <a:pathLst>
              <a:path w="8514794" h="11284667">
                <a:moveTo>
                  <a:pt x="0" y="0"/>
                </a:moveTo>
                <a:lnTo>
                  <a:pt x="8514793" y="0"/>
                </a:lnTo>
                <a:lnTo>
                  <a:pt x="8514793" y="11284667"/>
                </a:lnTo>
                <a:lnTo>
                  <a:pt x="0" y="11284667"/>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F6FF"/>
        </a:solidFill>
        <a:effectLst/>
      </p:bgPr>
    </p:bg>
    <p:spTree>
      <p:nvGrpSpPr>
        <p:cNvPr id="1" name=""/>
        <p:cNvGrpSpPr/>
        <p:nvPr/>
      </p:nvGrpSpPr>
      <p:grpSpPr>
        <a:xfrm>
          <a:off x="0" y="0"/>
          <a:ext cx="0" cy="0"/>
          <a:chOff x="0" y="0"/>
          <a:chExt cx="0" cy="0"/>
        </a:xfrm>
      </p:grpSpPr>
      <p:sp>
        <p:nvSpPr>
          <p:cNvPr id="2" name="Freeform 2"/>
          <p:cNvSpPr/>
          <p:nvPr/>
        </p:nvSpPr>
        <p:spPr>
          <a:xfrm>
            <a:off x="9787494" y="-33335"/>
            <a:ext cx="8514794" cy="11284667"/>
          </a:xfrm>
          <a:custGeom>
            <a:avLst/>
            <a:gdLst/>
            <a:ahLst/>
            <a:cxnLst/>
            <a:rect l="l" t="t" r="r" b="b"/>
            <a:pathLst>
              <a:path w="8514794" h="11284667">
                <a:moveTo>
                  <a:pt x="0" y="0"/>
                </a:moveTo>
                <a:lnTo>
                  <a:pt x="8514793" y="0"/>
                </a:lnTo>
                <a:lnTo>
                  <a:pt x="8514793" y="11284667"/>
                </a:lnTo>
                <a:lnTo>
                  <a:pt x="0" y="11284667"/>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4286" y="3"/>
            <a:ext cx="8514794" cy="11284667"/>
          </a:xfrm>
          <a:custGeom>
            <a:avLst/>
            <a:gdLst/>
            <a:ahLst/>
            <a:cxnLst/>
            <a:rect l="l" t="t" r="r" b="b"/>
            <a:pathLst>
              <a:path w="8514794" h="11284667">
                <a:moveTo>
                  <a:pt x="0" y="0"/>
                </a:moveTo>
                <a:lnTo>
                  <a:pt x="8514794" y="0"/>
                </a:lnTo>
                <a:lnTo>
                  <a:pt x="8514794" y="11284667"/>
                </a:lnTo>
                <a:lnTo>
                  <a:pt x="0" y="11284667"/>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690267" y="1276884"/>
            <a:ext cx="16907470" cy="7233968"/>
          </a:xfrm>
          <a:prstGeom prst="rect">
            <a:avLst/>
          </a:prstGeom>
        </p:spPr>
        <p:txBody>
          <a:bodyPr lIns="0" tIns="0" rIns="0" bIns="0" rtlCol="0" anchor="t">
            <a:spAutoFit/>
          </a:bodyPr>
          <a:lstStyle/>
          <a:p>
            <a:pPr>
              <a:lnSpc>
                <a:spcPts val="5163"/>
              </a:lnSpc>
              <a:spcBef>
                <a:spcPct val="0"/>
              </a:spcBef>
            </a:pPr>
            <a:r>
              <a:rPr lang="en-US" sz="3209" b="1" dirty="0">
                <a:solidFill>
                  <a:srgbClr val="A43EEA"/>
                </a:solidFill>
                <a:latin typeface="Inter Bold"/>
                <a:ea typeface="Inter Bold"/>
                <a:cs typeface="Inter Bold"/>
                <a:sym typeface="Inter Bold"/>
              </a:rPr>
              <a:t>              Recommended Action:</a:t>
            </a:r>
          </a:p>
          <a:p>
            <a:pPr algn="ctr">
              <a:lnSpc>
                <a:spcPts val="4679"/>
              </a:lnSpc>
              <a:spcBef>
                <a:spcPct val="0"/>
              </a:spcBef>
            </a:pPr>
            <a:endParaRPr lang="en-US" sz="3209" b="1" dirty="0">
              <a:solidFill>
                <a:srgbClr val="A43EEA"/>
              </a:solidFill>
              <a:latin typeface="Inter Bold"/>
              <a:ea typeface="Inter Bold"/>
              <a:cs typeface="Inter Bold"/>
              <a:sym typeface="Inter Bold"/>
            </a:endParaRPr>
          </a:p>
          <a:p>
            <a:pPr marL="628195" lvl="1" indent="-314097">
              <a:lnSpc>
                <a:spcPts val="4680"/>
              </a:lnSpc>
              <a:buFont typeface="Arial"/>
              <a:buChar char="•"/>
            </a:pPr>
            <a:r>
              <a:rPr lang="en-US" sz="2909" dirty="0">
                <a:solidFill>
                  <a:srgbClr val="000000"/>
                </a:solidFill>
                <a:latin typeface="Inter"/>
                <a:ea typeface="Inter"/>
                <a:cs typeface="Inter"/>
                <a:sym typeface="Inter"/>
              </a:rPr>
              <a:t>Identify top underpriced, high-demand courses using review and enrollment data.</a:t>
            </a:r>
          </a:p>
          <a:p>
            <a:pPr>
              <a:lnSpc>
                <a:spcPts val="4679"/>
              </a:lnSpc>
            </a:pPr>
            <a:endParaRPr lang="en-US" sz="2909" dirty="0">
              <a:solidFill>
                <a:srgbClr val="000000"/>
              </a:solidFill>
              <a:latin typeface="Inter"/>
              <a:ea typeface="Inter"/>
              <a:cs typeface="Inter"/>
              <a:sym typeface="Inter"/>
            </a:endParaRPr>
          </a:p>
          <a:p>
            <a:pPr marL="628195" lvl="1" indent="-314097">
              <a:lnSpc>
                <a:spcPts val="4680"/>
              </a:lnSpc>
              <a:buFont typeface="Arial"/>
              <a:buChar char="•"/>
            </a:pPr>
            <a:r>
              <a:rPr lang="en-US" sz="2909" dirty="0">
                <a:solidFill>
                  <a:srgbClr val="000000"/>
                </a:solidFill>
                <a:latin typeface="Inter"/>
                <a:ea typeface="Inter"/>
                <a:cs typeface="Inter"/>
                <a:sym typeface="Inter"/>
              </a:rPr>
              <a:t>Test small, gradual price increases to see learner response without sudden drop-offs.</a:t>
            </a:r>
          </a:p>
          <a:p>
            <a:pPr>
              <a:lnSpc>
                <a:spcPts val="4679"/>
              </a:lnSpc>
            </a:pPr>
            <a:endParaRPr lang="en-US" sz="2909" dirty="0">
              <a:solidFill>
                <a:srgbClr val="000000"/>
              </a:solidFill>
              <a:latin typeface="Inter"/>
              <a:ea typeface="Inter"/>
              <a:cs typeface="Inter"/>
              <a:sym typeface="Inter"/>
            </a:endParaRPr>
          </a:p>
          <a:p>
            <a:pPr marL="628195" lvl="1" indent="-314097">
              <a:lnSpc>
                <a:spcPts val="4680"/>
              </a:lnSpc>
              <a:buFont typeface="Arial"/>
              <a:buChar char="•"/>
            </a:pPr>
            <a:r>
              <a:rPr lang="en-US" sz="2909" dirty="0">
                <a:solidFill>
                  <a:srgbClr val="000000"/>
                </a:solidFill>
                <a:latin typeface="Inter"/>
                <a:ea typeface="Inter"/>
                <a:cs typeface="Inter"/>
                <a:sym typeface="Inter"/>
              </a:rPr>
              <a:t>Design attractive bundle offers that group popular courses for better value.</a:t>
            </a:r>
          </a:p>
          <a:p>
            <a:pPr>
              <a:lnSpc>
                <a:spcPts val="4679"/>
              </a:lnSpc>
            </a:pPr>
            <a:endParaRPr lang="en-US" sz="2909" dirty="0">
              <a:solidFill>
                <a:srgbClr val="000000"/>
              </a:solidFill>
              <a:latin typeface="Inter"/>
              <a:ea typeface="Inter"/>
              <a:cs typeface="Inter"/>
              <a:sym typeface="Inter"/>
            </a:endParaRPr>
          </a:p>
          <a:p>
            <a:pPr marL="628195" lvl="1" indent="-314097">
              <a:lnSpc>
                <a:spcPts val="4680"/>
              </a:lnSpc>
              <a:buFont typeface="Arial"/>
              <a:buChar char="•"/>
            </a:pPr>
            <a:r>
              <a:rPr lang="en-US" sz="2909" dirty="0">
                <a:solidFill>
                  <a:srgbClr val="000000"/>
                </a:solidFill>
                <a:latin typeface="Inter"/>
                <a:ea typeface="Inter"/>
                <a:cs typeface="Inter"/>
                <a:sym typeface="Inter"/>
              </a:rPr>
              <a:t>Monitor changes in enrollment and feedback to adjust pricing strategy.</a:t>
            </a:r>
          </a:p>
          <a:p>
            <a:pPr>
              <a:lnSpc>
                <a:spcPts val="4679"/>
              </a:lnSpc>
            </a:pPr>
            <a:endParaRPr lang="en-US" sz="2909" dirty="0">
              <a:solidFill>
                <a:srgbClr val="000000"/>
              </a:solidFill>
              <a:latin typeface="Inter"/>
              <a:ea typeface="Inter"/>
              <a:cs typeface="Inter"/>
              <a:sym typeface="Inter"/>
            </a:endParaRPr>
          </a:p>
          <a:p>
            <a:pPr marL="628195" lvl="1" indent="-314097">
              <a:lnSpc>
                <a:spcPts val="4680"/>
              </a:lnSpc>
              <a:buFont typeface="Arial"/>
              <a:buChar char="•"/>
            </a:pPr>
            <a:r>
              <a:rPr lang="en-US" sz="2909" dirty="0">
                <a:solidFill>
                  <a:srgbClr val="000000"/>
                </a:solidFill>
                <a:latin typeface="Inter"/>
                <a:ea typeface="Inter"/>
                <a:cs typeface="Inter"/>
                <a:sym typeface="Inter"/>
              </a:rPr>
              <a:t>Share findings with instructors to align pricing with learner expectations and perceived value.</a:t>
            </a:r>
          </a:p>
        </p:txBody>
      </p:sp>
      <p:pic>
        <p:nvPicPr>
          <p:cNvPr id="6" name="Graphic 5" descr="Head with gears with solid fill">
            <a:extLst>
              <a:ext uri="{FF2B5EF4-FFF2-40B4-BE49-F238E27FC236}">
                <a16:creationId xmlns:a16="http://schemas.microsoft.com/office/drawing/2014/main" id="{CB11BB06-B47D-4A10-A861-24017C2F825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5977" y="400583"/>
            <a:ext cx="1752600" cy="1752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10915"/>
    </mc:Choice>
    <mc:Fallback>
      <p:transition spd="slow" advTm="310915"/>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2"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3E0F0"/>
            </a:solidFill>
          </p:spPr>
        </p:sp>
      </p:grpSp>
      <p:grpSp>
        <p:nvGrpSpPr>
          <p:cNvPr id="4" name="Group 4"/>
          <p:cNvGrpSpPr/>
          <p:nvPr/>
        </p:nvGrpSpPr>
        <p:grpSpPr>
          <a:xfrm>
            <a:off x="2"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1F6FF"/>
            </a:solidFill>
          </p:spPr>
        </p:sp>
      </p:grpSp>
      <p:grpSp>
        <p:nvGrpSpPr>
          <p:cNvPr id="6" name="Group 6"/>
          <p:cNvGrpSpPr>
            <a:grpSpLocks noChangeAspect="1"/>
          </p:cNvGrpSpPr>
          <p:nvPr/>
        </p:nvGrpSpPr>
        <p:grpSpPr>
          <a:xfrm>
            <a:off x="16049019" y="9686925"/>
            <a:ext cx="2153256" cy="514350"/>
            <a:chOff x="0" y="0"/>
            <a:chExt cx="2871008" cy="685800"/>
          </a:xfrm>
        </p:grpSpPr>
        <p:sp>
          <p:nvSpPr>
            <p:cNvPr id="7" name="Freeform 7" descr="preencoded.png">
              <a:hlinkClick r:id="rId3"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blipFill>
              <a:blip r:embed="rId4"/>
              <a:stretch>
                <a:fillRect r="-1"/>
              </a:stretch>
            </a:blipFill>
          </p:spPr>
        </p:sp>
      </p:grpSp>
      <p:grpSp>
        <p:nvGrpSpPr>
          <p:cNvPr id="8" name="Group 8"/>
          <p:cNvGrpSpPr>
            <a:grpSpLocks noChangeAspect="1"/>
          </p:cNvGrpSpPr>
          <p:nvPr/>
        </p:nvGrpSpPr>
        <p:grpSpPr>
          <a:xfrm>
            <a:off x="2" y="0"/>
            <a:ext cx="18288000" cy="10287000"/>
            <a:chOff x="0" y="0"/>
            <a:chExt cx="24384000" cy="13716000"/>
          </a:xfrm>
        </p:grpSpPr>
        <p:sp>
          <p:nvSpPr>
            <p:cNvPr id="9" name="Freeform 9"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5"/>
              <a:stretch>
                <a:fillRect/>
              </a:stretch>
            </a:blipFill>
          </p:spPr>
        </p:sp>
      </p:grpSp>
      <p:grpSp>
        <p:nvGrpSpPr>
          <p:cNvPr id="10" name="Group 10"/>
          <p:cNvGrpSpPr/>
          <p:nvPr/>
        </p:nvGrpSpPr>
        <p:grpSpPr>
          <a:xfrm>
            <a:off x="17561" y="0"/>
            <a:ext cx="18288000" cy="10287000"/>
            <a:chOff x="0" y="0"/>
            <a:chExt cx="24384000" cy="13716000"/>
          </a:xfrm>
        </p:grpSpPr>
        <p:sp>
          <p:nvSpPr>
            <p:cNvPr id="11" name="Freeform 11"/>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1F6FF">
                <a:alpha val="72157"/>
              </a:srgbClr>
            </a:solidFill>
          </p:spPr>
        </p:sp>
      </p:grpSp>
      <p:grpSp>
        <p:nvGrpSpPr>
          <p:cNvPr id="12" name="Group 12"/>
          <p:cNvGrpSpPr/>
          <p:nvPr/>
        </p:nvGrpSpPr>
        <p:grpSpPr>
          <a:xfrm>
            <a:off x="1115805" y="2274349"/>
            <a:ext cx="38100" cy="1091505"/>
            <a:chOff x="0" y="0"/>
            <a:chExt cx="50800" cy="1455340"/>
          </a:xfrm>
        </p:grpSpPr>
        <p:sp>
          <p:nvSpPr>
            <p:cNvPr id="13" name="Freeform 13"/>
            <p:cNvSpPr/>
            <p:nvPr/>
          </p:nvSpPr>
          <p:spPr>
            <a:xfrm>
              <a:off x="0" y="0"/>
              <a:ext cx="50800" cy="1455293"/>
            </a:xfrm>
            <a:custGeom>
              <a:avLst/>
              <a:gdLst/>
              <a:ahLst/>
              <a:cxnLst/>
              <a:rect l="l" t="t" r="r" b="b"/>
              <a:pathLst>
                <a:path w="50800" h="1455293">
                  <a:moveTo>
                    <a:pt x="0" y="0"/>
                  </a:moveTo>
                  <a:lnTo>
                    <a:pt x="50800" y="0"/>
                  </a:lnTo>
                  <a:lnTo>
                    <a:pt x="50800" y="1455293"/>
                  </a:lnTo>
                  <a:lnTo>
                    <a:pt x="0" y="1455293"/>
                  </a:lnTo>
                  <a:close/>
                </a:path>
              </a:pathLst>
            </a:custGeom>
            <a:solidFill>
              <a:srgbClr val="BE49DF"/>
            </a:solidFill>
          </p:spPr>
        </p:sp>
      </p:grpSp>
      <p:sp>
        <p:nvSpPr>
          <p:cNvPr id="14" name="Freeform 14"/>
          <p:cNvSpPr/>
          <p:nvPr/>
        </p:nvSpPr>
        <p:spPr>
          <a:xfrm>
            <a:off x="-17561" y="5161866"/>
            <a:ext cx="18219802" cy="5153711"/>
          </a:xfrm>
          <a:custGeom>
            <a:avLst/>
            <a:gdLst/>
            <a:ahLst/>
            <a:cxnLst/>
            <a:rect l="l" t="t" r="r" b="b"/>
            <a:pathLst>
              <a:path w="5879383" h="5569379">
                <a:moveTo>
                  <a:pt x="0" y="0"/>
                </a:moveTo>
                <a:lnTo>
                  <a:pt x="5879382" y="0"/>
                </a:lnTo>
                <a:lnTo>
                  <a:pt x="5879382" y="5569379"/>
                </a:lnTo>
                <a:lnTo>
                  <a:pt x="0" y="55693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TextBox 15"/>
          <p:cNvSpPr txBox="1"/>
          <p:nvPr/>
        </p:nvSpPr>
        <p:spPr>
          <a:xfrm>
            <a:off x="1152417" y="2474121"/>
            <a:ext cx="15878324" cy="538481"/>
          </a:xfrm>
          <a:prstGeom prst="rect">
            <a:avLst/>
          </a:prstGeom>
        </p:spPr>
        <p:txBody>
          <a:bodyPr lIns="0" tIns="0" rIns="0" bIns="0" rtlCol="0" anchor="t">
            <a:spAutoFit/>
          </a:bodyPr>
          <a:lstStyle/>
          <a:p>
            <a:pPr>
              <a:lnSpc>
                <a:spcPts val="4703"/>
              </a:lnSpc>
            </a:pPr>
            <a:r>
              <a:rPr lang="en-US" sz="2887" b="1" i="1" dirty="0">
                <a:solidFill>
                  <a:srgbClr val="272525"/>
                </a:solidFill>
                <a:latin typeface="Inter Bold Italics"/>
                <a:ea typeface="Inter Bold Italics"/>
                <a:cs typeface="Inter Bold Italics"/>
                <a:sym typeface="Inter Bold Italics"/>
              </a:rPr>
              <a:t>Thank You for Exploring This Project with Me</a:t>
            </a:r>
            <a:r>
              <a:rPr lang="en-US" sz="2887" dirty="0">
                <a:solidFill>
                  <a:srgbClr val="272525"/>
                </a:solidFill>
                <a:latin typeface="Inter"/>
                <a:ea typeface="Inter"/>
                <a:cs typeface="Inter"/>
                <a:sym typeface="Inter"/>
              </a:rPr>
              <a:t> </a:t>
            </a:r>
            <a:r>
              <a:rPr lang="en-US" sz="2887" dirty="0">
                <a:solidFill>
                  <a:srgbClr val="000000"/>
                </a:solidFill>
                <a:latin typeface="Inter"/>
                <a:ea typeface="Inter"/>
                <a:cs typeface="Inter"/>
                <a:sym typeface="Inter"/>
              </a:rPr>
              <a:t>🤝</a:t>
            </a:r>
          </a:p>
        </p:txBody>
      </p:sp>
      <p:sp>
        <p:nvSpPr>
          <p:cNvPr id="16" name="TextBox 16"/>
          <p:cNvSpPr txBox="1"/>
          <p:nvPr/>
        </p:nvSpPr>
        <p:spPr>
          <a:xfrm>
            <a:off x="1152416" y="3416855"/>
            <a:ext cx="16303526" cy="1020600"/>
          </a:xfrm>
          <a:prstGeom prst="rect">
            <a:avLst/>
          </a:prstGeom>
        </p:spPr>
        <p:txBody>
          <a:bodyPr lIns="0" tIns="0" rIns="0" bIns="0" rtlCol="0" anchor="t">
            <a:spAutoFit/>
          </a:bodyPr>
          <a:lstStyle/>
          <a:p>
            <a:pPr>
              <a:lnSpc>
                <a:spcPts val="4213"/>
              </a:lnSpc>
            </a:pPr>
            <a:r>
              <a:rPr lang="en-US" sz="2587" b="1" i="1" dirty="0">
                <a:solidFill>
                  <a:srgbClr val="272525"/>
                </a:solidFill>
                <a:latin typeface="Inter Italics"/>
                <a:ea typeface="Inter Italics"/>
                <a:cs typeface="Inter Italics"/>
                <a:sym typeface="Inter Italics"/>
              </a:rPr>
              <a:t>I appreciate your time and interest in reviewing this Udemy course analysis project. I'm always open to feedback, collaboration, or deeper conversations about data, product thinking, or learning platforms.</a:t>
            </a:r>
          </a:p>
        </p:txBody>
      </p:sp>
      <p:sp>
        <p:nvSpPr>
          <p:cNvPr id="17" name="TextBox 17"/>
          <p:cNvSpPr txBox="1"/>
          <p:nvPr/>
        </p:nvSpPr>
        <p:spPr>
          <a:xfrm>
            <a:off x="987474" y="848631"/>
            <a:ext cx="16303526" cy="447495"/>
          </a:xfrm>
          <a:prstGeom prst="rect">
            <a:avLst/>
          </a:prstGeom>
        </p:spPr>
        <p:txBody>
          <a:bodyPr lIns="0" tIns="0" rIns="0" bIns="0" rtlCol="0" anchor="t">
            <a:spAutoFit/>
          </a:bodyPr>
          <a:lstStyle/>
          <a:p>
            <a:pPr marL="360064" lvl="1" indent="-180032">
              <a:lnSpc>
                <a:spcPts val="3888"/>
              </a:lnSpc>
              <a:buFont typeface="Arial"/>
              <a:buChar char="•"/>
            </a:pPr>
            <a:r>
              <a:rPr lang="en-US" sz="2400" b="1" dirty="0">
                <a:solidFill>
                  <a:srgbClr val="272525"/>
                </a:solidFill>
                <a:latin typeface="Inter Bold"/>
                <a:ea typeface="Inter Bold"/>
                <a:cs typeface="Inter Bold"/>
                <a:sym typeface="Inter Bold"/>
              </a:rPr>
              <a:t>LinkedIn:</a:t>
            </a:r>
            <a:r>
              <a:rPr lang="en-US" sz="2400" dirty="0">
                <a:solidFill>
                  <a:srgbClr val="272525"/>
                </a:solidFill>
                <a:latin typeface="Inter"/>
                <a:ea typeface="Inter"/>
                <a:cs typeface="Inter"/>
                <a:sym typeface="Inter"/>
              </a:rPr>
              <a:t> </a:t>
            </a:r>
            <a:r>
              <a:rPr lang="en-US" sz="2400" u="sng" dirty="0">
                <a:solidFill>
                  <a:srgbClr val="8E1FAD"/>
                </a:solidFill>
                <a:latin typeface="Inter"/>
                <a:ea typeface="Inter"/>
                <a:cs typeface="Inter"/>
                <a:sym typeface="Inter"/>
                <a:hlinkClick r:id="rId8" tooltip="https://www.linkedin.com/in/suchorita-das"/>
              </a:rPr>
              <a:t>https://www.linkedin.com/in/suchorita-das</a:t>
            </a:r>
          </a:p>
        </p:txBody>
      </p:sp>
      <p:sp>
        <p:nvSpPr>
          <p:cNvPr id="18" name="TextBox 18"/>
          <p:cNvSpPr txBox="1"/>
          <p:nvPr/>
        </p:nvSpPr>
        <p:spPr>
          <a:xfrm>
            <a:off x="1011288" y="1383953"/>
            <a:ext cx="16303526" cy="447110"/>
          </a:xfrm>
          <a:prstGeom prst="rect">
            <a:avLst/>
          </a:prstGeom>
        </p:spPr>
        <p:txBody>
          <a:bodyPr lIns="0" tIns="0" rIns="0" bIns="0" rtlCol="0" anchor="t">
            <a:spAutoFit/>
          </a:bodyPr>
          <a:lstStyle/>
          <a:p>
            <a:pPr marL="360064" lvl="1" indent="-180032">
              <a:lnSpc>
                <a:spcPts val="3888"/>
              </a:lnSpc>
              <a:buFont typeface="Arial"/>
              <a:buChar char="•"/>
            </a:pPr>
            <a:r>
              <a:rPr lang="en-US" sz="2387" b="1" dirty="0">
                <a:solidFill>
                  <a:srgbClr val="272525"/>
                </a:solidFill>
                <a:latin typeface="Inter Bold"/>
                <a:ea typeface="Inter Bold"/>
                <a:cs typeface="Inter Bold"/>
                <a:sym typeface="Inter Bold"/>
              </a:rPr>
              <a:t>Email:</a:t>
            </a:r>
            <a:r>
              <a:rPr lang="en-US" sz="2387" dirty="0">
                <a:solidFill>
                  <a:srgbClr val="272525"/>
                </a:solidFill>
                <a:latin typeface="Inter"/>
                <a:ea typeface="Inter"/>
                <a:cs typeface="Inter"/>
                <a:sym typeface="Inter"/>
              </a:rPr>
              <a:t> suchoritadas15@gmail.com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2"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3E0F0"/>
            </a:solidFill>
          </p:spPr>
        </p:sp>
      </p:grpSp>
      <p:grpSp>
        <p:nvGrpSpPr>
          <p:cNvPr id="4" name="Group 4"/>
          <p:cNvGrpSpPr/>
          <p:nvPr/>
        </p:nvGrpSpPr>
        <p:grpSpPr>
          <a:xfrm>
            <a:off x="0" y="-491004"/>
            <a:ext cx="18288000" cy="10892303"/>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1F6FF"/>
            </a:solidFill>
          </p:spPr>
          <p:txBody>
            <a:bodyPr/>
            <a:lstStyle/>
            <a:p>
              <a:endParaRPr lang="en-IN" dirty="0"/>
            </a:p>
          </p:txBody>
        </p:sp>
      </p:grpSp>
      <p:sp>
        <p:nvSpPr>
          <p:cNvPr id="6" name="TextBox 6"/>
          <p:cNvSpPr txBox="1"/>
          <p:nvPr/>
        </p:nvSpPr>
        <p:spPr>
          <a:xfrm>
            <a:off x="1830090" y="1373349"/>
            <a:ext cx="8314581" cy="975011"/>
          </a:xfrm>
          <a:prstGeom prst="rect">
            <a:avLst/>
          </a:prstGeom>
        </p:spPr>
        <p:txBody>
          <a:bodyPr lIns="0" tIns="0" rIns="0" bIns="0" rtlCol="0" anchor="t">
            <a:spAutoFit/>
          </a:bodyPr>
          <a:lstStyle/>
          <a:p>
            <a:pPr>
              <a:lnSpc>
                <a:spcPts val="8124"/>
              </a:lnSpc>
            </a:pPr>
            <a:r>
              <a:rPr lang="en-US" sz="6499" b="1" dirty="0">
                <a:solidFill>
                  <a:srgbClr val="BE49DF"/>
                </a:solidFill>
                <a:latin typeface="Inter Bold"/>
                <a:ea typeface="Inter Bold"/>
                <a:cs typeface="Inter Bold"/>
                <a:sym typeface="Inter Bold"/>
              </a:rPr>
              <a:t>Content:</a:t>
            </a:r>
          </a:p>
        </p:txBody>
      </p:sp>
      <p:sp>
        <p:nvSpPr>
          <p:cNvPr id="8" name="TextBox 8"/>
          <p:cNvSpPr txBox="1"/>
          <p:nvPr/>
        </p:nvSpPr>
        <p:spPr>
          <a:xfrm>
            <a:off x="931712" y="2676256"/>
            <a:ext cx="16303526" cy="992516"/>
          </a:xfrm>
          <a:prstGeom prst="rect">
            <a:avLst/>
          </a:prstGeom>
        </p:spPr>
        <p:txBody>
          <a:bodyPr lIns="0" tIns="0" rIns="0" bIns="0" rtlCol="0" anchor="t">
            <a:spAutoFit/>
          </a:bodyPr>
          <a:lstStyle/>
          <a:p>
            <a:pPr marL="388340" lvl="1" indent="-194169">
              <a:lnSpc>
                <a:spcPts val="4119"/>
              </a:lnSpc>
              <a:buFont typeface="Arial"/>
              <a:buChar char="•"/>
            </a:pPr>
            <a:r>
              <a:rPr lang="en-US" sz="2400" dirty="0">
                <a:solidFill>
                  <a:srgbClr val="272525"/>
                </a:solidFill>
                <a:latin typeface="Inter"/>
                <a:ea typeface="Inter"/>
                <a:cs typeface="Inter"/>
                <a:sym typeface="Inter"/>
              </a:rPr>
              <a:t>Case Study Context</a:t>
            </a:r>
          </a:p>
          <a:p>
            <a:pPr marL="388340" lvl="1" indent="-194169">
              <a:lnSpc>
                <a:spcPts val="4119"/>
              </a:lnSpc>
              <a:buFont typeface="Arial"/>
              <a:buChar char="•"/>
            </a:pPr>
            <a:r>
              <a:rPr lang="en-US" sz="2400" dirty="0">
                <a:solidFill>
                  <a:srgbClr val="272525"/>
                </a:solidFill>
                <a:latin typeface="Inter"/>
                <a:ea typeface="Inter"/>
                <a:cs typeface="Inter"/>
                <a:sym typeface="Inter"/>
              </a:rPr>
              <a:t>Dataset Snapshot</a:t>
            </a:r>
          </a:p>
        </p:txBody>
      </p:sp>
      <p:sp>
        <p:nvSpPr>
          <p:cNvPr id="9" name="TextBox 9"/>
          <p:cNvSpPr txBox="1"/>
          <p:nvPr/>
        </p:nvSpPr>
        <p:spPr>
          <a:xfrm>
            <a:off x="992237" y="3727699"/>
            <a:ext cx="16303526" cy="471989"/>
          </a:xfrm>
          <a:prstGeom prst="rect">
            <a:avLst/>
          </a:prstGeom>
        </p:spPr>
        <p:txBody>
          <a:bodyPr lIns="0" tIns="0" rIns="0" bIns="0" rtlCol="0" anchor="t">
            <a:spAutoFit/>
          </a:bodyPr>
          <a:lstStyle/>
          <a:p>
            <a:pPr marL="388340" lvl="1" indent="-194169">
              <a:lnSpc>
                <a:spcPts val="4119"/>
              </a:lnSpc>
              <a:buFont typeface="Arial"/>
              <a:buChar char="•"/>
            </a:pPr>
            <a:r>
              <a:rPr lang="en-US" sz="2400" dirty="0">
                <a:solidFill>
                  <a:srgbClr val="272525"/>
                </a:solidFill>
                <a:latin typeface="Inter"/>
                <a:ea typeface="Inter"/>
                <a:cs typeface="Inter"/>
                <a:sym typeface="Inter"/>
              </a:rPr>
              <a:t>Database</a:t>
            </a:r>
            <a:r>
              <a:rPr lang="en-US" sz="2574" dirty="0">
                <a:solidFill>
                  <a:srgbClr val="272525"/>
                </a:solidFill>
                <a:latin typeface="Inter"/>
                <a:ea typeface="Inter"/>
                <a:cs typeface="Inter"/>
                <a:sym typeface="Inter"/>
              </a:rPr>
              <a:t> Design Overview                                                                                    </a:t>
            </a:r>
          </a:p>
        </p:txBody>
      </p:sp>
      <p:sp>
        <p:nvSpPr>
          <p:cNvPr id="10" name="TextBox 10"/>
          <p:cNvSpPr txBox="1"/>
          <p:nvPr/>
        </p:nvSpPr>
        <p:spPr>
          <a:xfrm>
            <a:off x="992237" y="4197402"/>
            <a:ext cx="16303526" cy="471989"/>
          </a:xfrm>
          <a:prstGeom prst="rect">
            <a:avLst/>
          </a:prstGeom>
        </p:spPr>
        <p:txBody>
          <a:bodyPr lIns="0" tIns="0" rIns="0" bIns="0" rtlCol="0" anchor="t">
            <a:spAutoFit/>
          </a:bodyPr>
          <a:lstStyle/>
          <a:p>
            <a:pPr marL="388340" lvl="1" indent="-194169">
              <a:lnSpc>
                <a:spcPts val="4119"/>
              </a:lnSpc>
              <a:buFont typeface="Arial"/>
              <a:buChar char="•"/>
            </a:pPr>
            <a:r>
              <a:rPr lang="en-US" sz="2400" dirty="0">
                <a:solidFill>
                  <a:srgbClr val="272525"/>
                </a:solidFill>
                <a:latin typeface="Inter"/>
                <a:ea typeface="Inter"/>
                <a:cs typeface="Inter"/>
                <a:sym typeface="Inter"/>
              </a:rPr>
              <a:t>Subject</a:t>
            </a:r>
            <a:r>
              <a:rPr lang="en-US" sz="2574" dirty="0">
                <a:solidFill>
                  <a:srgbClr val="272525"/>
                </a:solidFill>
                <a:latin typeface="Inter"/>
                <a:ea typeface="Inter"/>
                <a:cs typeface="Inter"/>
                <a:sym typeface="Inter"/>
              </a:rPr>
              <a:t> wise Total Revenue</a:t>
            </a:r>
          </a:p>
        </p:txBody>
      </p:sp>
      <p:sp>
        <p:nvSpPr>
          <p:cNvPr id="11" name="TextBox 11"/>
          <p:cNvSpPr txBox="1"/>
          <p:nvPr/>
        </p:nvSpPr>
        <p:spPr>
          <a:xfrm>
            <a:off x="992237" y="4667104"/>
            <a:ext cx="16303526" cy="466731"/>
          </a:xfrm>
          <a:prstGeom prst="rect">
            <a:avLst/>
          </a:prstGeom>
        </p:spPr>
        <p:txBody>
          <a:bodyPr lIns="0" tIns="0" rIns="0" bIns="0" rtlCol="0" anchor="t">
            <a:spAutoFit/>
          </a:bodyPr>
          <a:lstStyle/>
          <a:p>
            <a:pPr marL="388340" lvl="1" indent="-194169">
              <a:lnSpc>
                <a:spcPts val="4119"/>
              </a:lnSpc>
              <a:buFont typeface="Arial"/>
              <a:buChar char="•"/>
            </a:pPr>
            <a:r>
              <a:rPr lang="en-US" sz="2400" dirty="0">
                <a:solidFill>
                  <a:srgbClr val="272525"/>
                </a:solidFill>
                <a:latin typeface="Inter"/>
                <a:ea typeface="Inter"/>
                <a:cs typeface="Inter"/>
                <a:sym typeface="Inter"/>
              </a:rPr>
              <a:t>Course level wise Revenue generate</a:t>
            </a:r>
          </a:p>
        </p:txBody>
      </p:sp>
      <p:sp>
        <p:nvSpPr>
          <p:cNvPr id="12" name="TextBox 12"/>
          <p:cNvSpPr txBox="1"/>
          <p:nvPr/>
        </p:nvSpPr>
        <p:spPr>
          <a:xfrm>
            <a:off x="992237" y="5136805"/>
            <a:ext cx="16303526" cy="466731"/>
          </a:xfrm>
          <a:prstGeom prst="rect">
            <a:avLst/>
          </a:prstGeom>
        </p:spPr>
        <p:txBody>
          <a:bodyPr lIns="0" tIns="0" rIns="0" bIns="0" rtlCol="0" anchor="t">
            <a:spAutoFit/>
          </a:bodyPr>
          <a:lstStyle/>
          <a:p>
            <a:pPr marL="388340" lvl="1" indent="-194169">
              <a:lnSpc>
                <a:spcPts val="4119"/>
              </a:lnSpc>
              <a:buFont typeface="Arial"/>
              <a:buChar char="•"/>
            </a:pPr>
            <a:r>
              <a:rPr lang="en-US" sz="2400" dirty="0">
                <a:solidFill>
                  <a:srgbClr val="272525"/>
                </a:solidFill>
                <a:latin typeface="Inter"/>
                <a:ea typeface="Inter"/>
                <a:cs typeface="Inter"/>
                <a:sym typeface="Inter"/>
              </a:rPr>
              <a:t>Top 10 courses causing Maximum Revenue Loss</a:t>
            </a:r>
          </a:p>
        </p:txBody>
      </p:sp>
      <p:sp>
        <p:nvSpPr>
          <p:cNvPr id="13" name="TextBox 13"/>
          <p:cNvSpPr txBox="1"/>
          <p:nvPr/>
        </p:nvSpPr>
        <p:spPr>
          <a:xfrm>
            <a:off x="992237" y="5606506"/>
            <a:ext cx="16303526" cy="466731"/>
          </a:xfrm>
          <a:prstGeom prst="rect">
            <a:avLst/>
          </a:prstGeom>
        </p:spPr>
        <p:txBody>
          <a:bodyPr lIns="0" tIns="0" rIns="0" bIns="0" rtlCol="0" anchor="t">
            <a:spAutoFit/>
          </a:bodyPr>
          <a:lstStyle/>
          <a:p>
            <a:pPr marL="388340" lvl="1" indent="-194169">
              <a:lnSpc>
                <a:spcPts val="4119"/>
              </a:lnSpc>
              <a:buFont typeface="Arial"/>
              <a:buChar char="•"/>
            </a:pPr>
            <a:r>
              <a:rPr lang="en-US" sz="2400" dirty="0">
                <a:solidFill>
                  <a:srgbClr val="272525"/>
                </a:solidFill>
                <a:latin typeface="Inter"/>
                <a:ea typeface="Inter"/>
                <a:cs typeface="Inter"/>
                <a:sym typeface="Inter"/>
              </a:rPr>
              <a:t>Engagement based on Duration</a:t>
            </a:r>
          </a:p>
        </p:txBody>
      </p:sp>
      <p:sp>
        <p:nvSpPr>
          <p:cNvPr id="14" name="TextBox 14"/>
          <p:cNvSpPr txBox="1"/>
          <p:nvPr/>
        </p:nvSpPr>
        <p:spPr>
          <a:xfrm>
            <a:off x="992237" y="6076209"/>
            <a:ext cx="16303526" cy="466731"/>
          </a:xfrm>
          <a:prstGeom prst="rect">
            <a:avLst/>
          </a:prstGeom>
        </p:spPr>
        <p:txBody>
          <a:bodyPr lIns="0" tIns="0" rIns="0" bIns="0" rtlCol="0" anchor="t">
            <a:spAutoFit/>
          </a:bodyPr>
          <a:lstStyle/>
          <a:p>
            <a:pPr marL="388340" lvl="1" indent="-194169">
              <a:lnSpc>
                <a:spcPts val="4119"/>
              </a:lnSpc>
              <a:buFont typeface="Arial"/>
              <a:buChar char="•"/>
            </a:pPr>
            <a:r>
              <a:rPr lang="en-US" sz="2400" dirty="0">
                <a:solidFill>
                  <a:srgbClr val="272525"/>
                </a:solidFill>
                <a:latin typeface="Inter"/>
                <a:ea typeface="Inter"/>
                <a:cs typeface="Inter"/>
                <a:sym typeface="Inter"/>
              </a:rPr>
              <a:t>Free vs Paid more Engaging Content</a:t>
            </a:r>
          </a:p>
        </p:txBody>
      </p:sp>
      <p:sp>
        <p:nvSpPr>
          <p:cNvPr id="15" name="TextBox 15"/>
          <p:cNvSpPr txBox="1"/>
          <p:nvPr/>
        </p:nvSpPr>
        <p:spPr>
          <a:xfrm>
            <a:off x="992237" y="6545910"/>
            <a:ext cx="16303526" cy="466731"/>
          </a:xfrm>
          <a:prstGeom prst="rect">
            <a:avLst/>
          </a:prstGeom>
        </p:spPr>
        <p:txBody>
          <a:bodyPr lIns="0" tIns="0" rIns="0" bIns="0" rtlCol="0" anchor="t">
            <a:spAutoFit/>
          </a:bodyPr>
          <a:lstStyle/>
          <a:p>
            <a:pPr marL="388340" lvl="1" indent="-194169">
              <a:lnSpc>
                <a:spcPts val="4119"/>
              </a:lnSpc>
              <a:buFont typeface="Arial"/>
              <a:buChar char="•"/>
            </a:pPr>
            <a:r>
              <a:rPr lang="en-US" sz="2400" dirty="0">
                <a:solidFill>
                  <a:srgbClr val="272525"/>
                </a:solidFill>
                <a:latin typeface="Inter"/>
                <a:ea typeface="Inter"/>
                <a:cs typeface="Inter"/>
                <a:sym typeface="Inter"/>
              </a:rPr>
              <a:t>Under-priced High demand Courses</a:t>
            </a:r>
          </a:p>
        </p:txBody>
      </p:sp>
      <p:sp>
        <p:nvSpPr>
          <p:cNvPr id="16" name="TextBox 16"/>
          <p:cNvSpPr txBox="1"/>
          <p:nvPr/>
        </p:nvSpPr>
        <p:spPr>
          <a:xfrm>
            <a:off x="992237" y="7006088"/>
            <a:ext cx="16303526" cy="495585"/>
          </a:xfrm>
          <a:prstGeom prst="rect">
            <a:avLst/>
          </a:prstGeom>
        </p:spPr>
        <p:txBody>
          <a:bodyPr lIns="0" tIns="0" rIns="0" bIns="0" rtlCol="0" anchor="t">
            <a:spAutoFit/>
          </a:bodyPr>
          <a:lstStyle/>
          <a:p>
            <a:pPr marL="418500" lvl="1" indent="-209251">
              <a:lnSpc>
                <a:spcPts val="4439"/>
              </a:lnSpc>
              <a:buFont typeface="Arial"/>
              <a:buChar char="•"/>
            </a:pPr>
            <a:r>
              <a:rPr lang="en-US" sz="2400" dirty="0">
                <a:solidFill>
                  <a:srgbClr val="272525"/>
                </a:solidFill>
                <a:latin typeface="Inter"/>
                <a:ea typeface="Inter"/>
                <a:cs typeface="Inter"/>
                <a:sym typeface="Inter"/>
              </a:rPr>
              <a:t>Yearly Growth Trends</a:t>
            </a:r>
          </a:p>
        </p:txBody>
      </p:sp>
      <p:sp>
        <p:nvSpPr>
          <p:cNvPr id="17" name="TextBox 17"/>
          <p:cNvSpPr txBox="1"/>
          <p:nvPr/>
        </p:nvSpPr>
        <p:spPr>
          <a:xfrm>
            <a:off x="992237" y="7485310"/>
            <a:ext cx="16303526" cy="992516"/>
          </a:xfrm>
          <a:prstGeom prst="rect">
            <a:avLst/>
          </a:prstGeom>
        </p:spPr>
        <p:txBody>
          <a:bodyPr lIns="0" tIns="0" rIns="0" bIns="0" rtlCol="0" anchor="t">
            <a:spAutoFit/>
          </a:bodyPr>
          <a:lstStyle/>
          <a:p>
            <a:pPr marL="388340" lvl="1" indent="-194169">
              <a:lnSpc>
                <a:spcPts val="4119"/>
              </a:lnSpc>
              <a:buFont typeface="Arial"/>
              <a:buChar char="•"/>
            </a:pPr>
            <a:r>
              <a:rPr lang="en-US" sz="2400" dirty="0">
                <a:solidFill>
                  <a:srgbClr val="272525"/>
                </a:solidFill>
                <a:latin typeface="Inter"/>
                <a:ea typeface="Inter"/>
                <a:cs typeface="Inter"/>
                <a:sym typeface="Inter"/>
              </a:rPr>
              <a:t>Key Findings</a:t>
            </a:r>
          </a:p>
          <a:p>
            <a:pPr marL="388175" lvl="1" indent="-194088">
              <a:lnSpc>
                <a:spcPts val="4119"/>
              </a:lnSpc>
              <a:buFont typeface="Arial"/>
              <a:buChar char="•"/>
            </a:pPr>
            <a:r>
              <a:rPr lang="en-US" sz="2400" dirty="0">
                <a:solidFill>
                  <a:srgbClr val="272525"/>
                </a:solidFill>
                <a:latin typeface="Inter"/>
                <a:ea typeface="Inter"/>
                <a:cs typeface="Inter"/>
                <a:sym typeface="Inter"/>
              </a:rPr>
              <a:t>Recommended Actions</a:t>
            </a:r>
          </a:p>
        </p:txBody>
      </p:sp>
      <p:sp>
        <p:nvSpPr>
          <p:cNvPr id="18" name="TextBox 18"/>
          <p:cNvSpPr txBox="1"/>
          <p:nvPr/>
        </p:nvSpPr>
        <p:spPr>
          <a:xfrm>
            <a:off x="1028700" y="8473682"/>
            <a:ext cx="16303526" cy="466731"/>
          </a:xfrm>
          <a:prstGeom prst="rect">
            <a:avLst/>
          </a:prstGeom>
        </p:spPr>
        <p:txBody>
          <a:bodyPr lIns="0" tIns="0" rIns="0" bIns="0" rtlCol="0" anchor="t">
            <a:spAutoFit/>
          </a:bodyPr>
          <a:lstStyle/>
          <a:p>
            <a:pPr marL="388340" lvl="1" indent="-194169">
              <a:lnSpc>
                <a:spcPts val="4119"/>
              </a:lnSpc>
              <a:buFont typeface="Arial"/>
              <a:buChar char="•"/>
            </a:pPr>
            <a:r>
              <a:rPr lang="en-US" sz="2400" dirty="0">
                <a:solidFill>
                  <a:srgbClr val="272525"/>
                </a:solidFill>
                <a:latin typeface="Inter"/>
                <a:ea typeface="Inter"/>
                <a:cs typeface="Inter"/>
                <a:sym typeface="Inter"/>
              </a:rPr>
              <a:t>Thank You</a:t>
            </a:r>
          </a:p>
        </p:txBody>
      </p:sp>
      <p:sp>
        <p:nvSpPr>
          <p:cNvPr id="19" name="Freeform 19"/>
          <p:cNvSpPr/>
          <p:nvPr/>
        </p:nvSpPr>
        <p:spPr>
          <a:xfrm>
            <a:off x="9534697" y="840794"/>
            <a:ext cx="8431807" cy="8049997"/>
          </a:xfrm>
          <a:custGeom>
            <a:avLst/>
            <a:gdLst/>
            <a:ahLst/>
            <a:cxnLst/>
            <a:rect l="l" t="t" r="r" b="b"/>
            <a:pathLst>
              <a:path w="8431807" h="6162884">
                <a:moveTo>
                  <a:pt x="0" y="0"/>
                </a:moveTo>
                <a:lnTo>
                  <a:pt x="8431807" y="0"/>
                </a:lnTo>
                <a:lnTo>
                  <a:pt x="8431807" y="6162884"/>
                </a:lnTo>
                <a:lnTo>
                  <a:pt x="0" y="61628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26" name="Graphic 25" descr="Open book with solid fill">
            <a:extLst>
              <a:ext uri="{FF2B5EF4-FFF2-40B4-BE49-F238E27FC236}">
                <a16:creationId xmlns:a16="http://schemas.microsoft.com/office/drawing/2014/main" id="{4D5ACCD1-3752-463E-AFAE-6681412AB3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1976" y="1085374"/>
            <a:ext cx="1478113" cy="147811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2"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3E0F0"/>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1F6FF"/>
            </a:solidFill>
          </p:spPr>
        </p:sp>
      </p:grpSp>
      <p:sp>
        <p:nvSpPr>
          <p:cNvPr id="6" name="TextBox 6"/>
          <p:cNvSpPr txBox="1"/>
          <p:nvPr/>
        </p:nvSpPr>
        <p:spPr>
          <a:xfrm>
            <a:off x="838200" y="484886"/>
            <a:ext cx="12012066" cy="745973"/>
          </a:xfrm>
          <a:prstGeom prst="rect">
            <a:avLst/>
          </a:prstGeom>
        </p:spPr>
        <p:txBody>
          <a:bodyPr lIns="0" tIns="0" rIns="0" bIns="0" rtlCol="0" anchor="t">
            <a:spAutoFit/>
          </a:bodyPr>
          <a:lstStyle/>
          <a:p>
            <a:pPr>
              <a:lnSpc>
                <a:spcPts val="6249"/>
              </a:lnSpc>
            </a:pPr>
            <a:r>
              <a:rPr lang="en-US" sz="4998" b="1" dirty="0">
                <a:solidFill>
                  <a:srgbClr val="000000"/>
                </a:solidFill>
                <a:latin typeface="Inter Bold"/>
                <a:ea typeface="Inter Bold"/>
                <a:cs typeface="Inter Bold"/>
                <a:sym typeface="Inter Bold"/>
              </a:rPr>
              <a:t>📚</a:t>
            </a:r>
            <a:r>
              <a:rPr lang="en-US" sz="4998" b="1" dirty="0">
                <a:solidFill>
                  <a:srgbClr val="BE49DF"/>
                </a:solidFill>
                <a:latin typeface="Inter Bold"/>
                <a:ea typeface="Inter Bold"/>
                <a:cs typeface="Inter Bold"/>
                <a:sym typeface="Inter Bold"/>
              </a:rPr>
              <a:t>About Udemy – Case Study Context</a:t>
            </a:r>
          </a:p>
        </p:txBody>
      </p:sp>
      <p:grpSp>
        <p:nvGrpSpPr>
          <p:cNvPr id="7" name="Group 7"/>
          <p:cNvGrpSpPr>
            <a:grpSpLocks noChangeAspect="1"/>
          </p:cNvGrpSpPr>
          <p:nvPr/>
        </p:nvGrpSpPr>
        <p:grpSpPr>
          <a:xfrm>
            <a:off x="992238" y="2582616"/>
            <a:ext cx="4699546" cy="2904530"/>
            <a:chOff x="0" y="0"/>
            <a:chExt cx="6266062" cy="3872707"/>
          </a:xfrm>
        </p:grpSpPr>
        <p:sp>
          <p:nvSpPr>
            <p:cNvPr id="8" name="Freeform 8" descr="preencoded.png"/>
            <p:cNvSpPr/>
            <p:nvPr/>
          </p:nvSpPr>
          <p:spPr>
            <a:xfrm>
              <a:off x="0" y="0"/>
              <a:ext cx="6266053" cy="3872738"/>
            </a:xfrm>
            <a:custGeom>
              <a:avLst/>
              <a:gdLst/>
              <a:ahLst/>
              <a:cxnLst/>
              <a:rect l="l" t="t" r="r" b="b"/>
              <a:pathLst>
                <a:path w="6266053" h="3872738">
                  <a:moveTo>
                    <a:pt x="0" y="0"/>
                  </a:moveTo>
                  <a:lnTo>
                    <a:pt x="6266053" y="0"/>
                  </a:lnTo>
                  <a:lnTo>
                    <a:pt x="6266053" y="3872738"/>
                  </a:lnTo>
                  <a:lnTo>
                    <a:pt x="0" y="3872738"/>
                  </a:lnTo>
                  <a:lnTo>
                    <a:pt x="0" y="0"/>
                  </a:lnTo>
                  <a:close/>
                </a:path>
              </a:pathLst>
            </a:custGeom>
            <a:blipFill>
              <a:blip r:embed="rId3"/>
              <a:stretch>
                <a:fillRect t="-49" b="-49"/>
              </a:stretch>
            </a:blipFill>
          </p:spPr>
        </p:sp>
      </p:grpSp>
      <p:sp>
        <p:nvSpPr>
          <p:cNvPr id="9" name="TextBox 9"/>
          <p:cNvSpPr txBox="1"/>
          <p:nvPr/>
        </p:nvSpPr>
        <p:spPr>
          <a:xfrm>
            <a:off x="992241" y="5723185"/>
            <a:ext cx="3189685" cy="373500"/>
          </a:xfrm>
          <a:prstGeom prst="rect">
            <a:avLst/>
          </a:prstGeom>
        </p:spPr>
        <p:txBody>
          <a:bodyPr lIns="0" tIns="0" rIns="0" bIns="0" rtlCol="0" anchor="t">
            <a:spAutoFit/>
          </a:bodyPr>
          <a:lstStyle/>
          <a:p>
            <a:pPr>
              <a:lnSpc>
                <a:spcPts val="3124"/>
              </a:lnSpc>
            </a:pPr>
            <a:r>
              <a:rPr lang="en-US" sz="2499" b="1">
                <a:solidFill>
                  <a:srgbClr val="272525"/>
                </a:solidFill>
                <a:latin typeface="Inter Bold"/>
                <a:ea typeface="Inter Bold"/>
                <a:cs typeface="Inter Bold"/>
                <a:sym typeface="Inter Bold"/>
              </a:rPr>
              <a:t>Strategic Analysis</a:t>
            </a:r>
          </a:p>
        </p:txBody>
      </p:sp>
      <p:sp>
        <p:nvSpPr>
          <p:cNvPr id="10" name="TextBox 10"/>
          <p:cNvSpPr txBox="1"/>
          <p:nvPr/>
        </p:nvSpPr>
        <p:spPr>
          <a:xfrm>
            <a:off x="992238" y="6217594"/>
            <a:ext cx="5221784" cy="1599220"/>
          </a:xfrm>
          <a:prstGeom prst="rect">
            <a:avLst/>
          </a:prstGeom>
        </p:spPr>
        <p:txBody>
          <a:bodyPr lIns="0" tIns="0" rIns="0" bIns="0" rtlCol="0" anchor="t">
            <a:spAutoFit/>
          </a:bodyPr>
          <a:lstStyle/>
          <a:p>
            <a:pPr>
              <a:lnSpc>
                <a:spcPts val="3188"/>
              </a:lnSpc>
            </a:pPr>
            <a:r>
              <a:rPr lang="en-US" sz="2000" dirty="0">
                <a:solidFill>
                  <a:srgbClr val="272525"/>
                </a:solidFill>
                <a:latin typeface="Inter"/>
                <a:ea typeface="Inter"/>
                <a:cs typeface="Inter"/>
                <a:sym typeface="Inter"/>
              </a:rPr>
              <a:t>Our analysis of Udemy course data focuses on identifying opportunities for revenue growth, price optimization, and enhanced engagement.</a:t>
            </a:r>
          </a:p>
        </p:txBody>
      </p:sp>
      <p:grpSp>
        <p:nvGrpSpPr>
          <p:cNvPr id="11" name="Group 11"/>
          <p:cNvGrpSpPr>
            <a:grpSpLocks noChangeAspect="1"/>
          </p:cNvGrpSpPr>
          <p:nvPr/>
        </p:nvGrpSpPr>
        <p:grpSpPr>
          <a:xfrm>
            <a:off x="6532964" y="2582616"/>
            <a:ext cx="4699695" cy="2904530"/>
            <a:chOff x="0" y="0"/>
            <a:chExt cx="6266260" cy="3872707"/>
          </a:xfrm>
        </p:grpSpPr>
        <p:sp>
          <p:nvSpPr>
            <p:cNvPr id="12" name="Freeform 12" descr="preencoded.png"/>
            <p:cNvSpPr/>
            <p:nvPr/>
          </p:nvSpPr>
          <p:spPr>
            <a:xfrm>
              <a:off x="0" y="0"/>
              <a:ext cx="6266307" cy="3872738"/>
            </a:xfrm>
            <a:custGeom>
              <a:avLst/>
              <a:gdLst/>
              <a:ahLst/>
              <a:cxnLst/>
              <a:rect l="l" t="t" r="r" b="b"/>
              <a:pathLst>
                <a:path w="6266307" h="3872738">
                  <a:moveTo>
                    <a:pt x="0" y="0"/>
                  </a:moveTo>
                  <a:lnTo>
                    <a:pt x="6266307" y="0"/>
                  </a:lnTo>
                  <a:lnTo>
                    <a:pt x="6266307" y="3872738"/>
                  </a:lnTo>
                  <a:lnTo>
                    <a:pt x="0" y="3872738"/>
                  </a:lnTo>
                  <a:lnTo>
                    <a:pt x="0" y="0"/>
                  </a:lnTo>
                  <a:close/>
                </a:path>
              </a:pathLst>
            </a:custGeom>
            <a:blipFill>
              <a:blip r:embed="rId4"/>
              <a:stretch>
                <a:fillRect t="-51" b="-50"/>
              </a:stretch>
            </a:blipFill>
          </p:spPr>
        </p:sp>
      </p:grpSp>
      <p:sp>
        <p:nvSpPr>
          <p:cNvPr id="13" name="TextBox 13"/>
          <p:cNvSpPr txBox="1"/>
          <p:nvPr/>
        </p:nvSpPr>
        <p:spPr>
          <a:xfrm>
            <a:off x="6532964" y="5723184"/>
            <a:ext cx="3502967" cy="373500"/>
          </a:xfrm>
          <a:prstGeom prst="rect">
            <a:avLst/>
          </a:prstGeom>
        </p:spPr>
        <p:txBody>
          <a:bodyPr lIns="0" tIns="0" rIns="0" bIns="0" rtlCol="0" anchor="t">
            <a:spAutoFit/>
          </a:bodyPr>
          <a:lstStyle/>
          <a:p>
            <a:pPr>
              <a:lnSpc>
                <a:spcPts val="3124"/>
              </a:lnSpc>
            </a:pPr>
            <a:r>
              <a:rPr lang="en-US" sz="2499" b="1">
                <a:solidFill>
                  <a:srgbClr val="272525"/>
                </a:solidFill>
                <a:latin typeface="Inter Bold"/>
                <a:ea typeface="Inter Bold"/>
                <a:cs typeface="Inter Bold"/>
                <a:sym typeface="Inter Bold"/>
              </a:rPr>
              <a:t>Udemy's Global Reach</a:t>
            </a:r>
          </a:p>
        </p:txBody>
      </p:sp>
      <p:sp>
        <p:nvSpPr>
          <p:cNvPr id="14" name="TextBox 14"/>
          <p:cNvSpPr txBox="1"/>
          <p:nvPr/>
        </p:nvSpPr>
        <p:spPr>
          <a:xfrm>
            <a:off x="6532960" y="6217594"/>
            <a:ext cx="5221932" cy="1599220"/>
          </a:xfrm>
          <a:prstGeom prst="rect">
            <a:avLst/>
          </a:prstGeom>
        </p:spPr>
        <p:txBody>
          <a:bodyPr lIns="0" tIns="0" rIns="0" bIns="0" rtlCol="0" anchor="t">
            <a:spAutoFit/>
          </a:bodyPr>
          <a:lstStyle/>
          <a:p>
            <a:pPr>
              <a:lnSpc>
                <a:spcPts val="3188"/>
              </a:lnSpc>
            </a:pPr>
            <a:r>
              <a:rPr lang="en-US" sz="2000">
                <a:solidFill>
                  <a:srgbClr val="272525"/>
                </a:solidFill>
                <a:latin typeface="Inter"/>
                <a:ea typeface="Inter"/>
                <a:cs typeface="Inter"/>
                <a:sym typeface="Inter"/>
              </a:rPr>
              <a:t>Udemy is a leading online learning platform, serving over 60 million learners with 200,000+ courses across diverse subjects worldwide.</a:t>
            </a:r>
          </a:p>
        </p:txBody>
      </p:sp>
      <p:grpSp>
        <p:nvGrpSpPr>
          <p:cNvPr id="15" name="Group 15"/>
          <p:cNvGrpSpPr>
            <a:grpSpLocks noChangeAspect="1"/>
          </p:cNvGrpSpPr>
          <p:nvPr/>
        </p:nvGrpSpPr>
        <p:grpSpPr>
          <a:xfrm>
            <a:off x="12073830" y="2582616"/>
            <a:ext cx="4699546" cy="2904530"/>
            <a:chOff x="0" y="0"/>
            <a:chExt cx="6266062" cy="3872707"/>
          </a:xfrm>
        </p:grpSpPr>
        <p:sp>
          <p:nvSpPr>
            <p:cNvPr id="16" name="Freeform 16" descr="preencoded.png"/>
            <p:cNvSpPr/>
            <p:nvPr/>
          </p:nvSpPr>
          <p:spPr>
            <a:xfrm>
              <a:off x="0" y="0"/>
              <a:ext cx="6266053" cy="3872738"/>
            </a:xfrm>
            <a:custGeom>
              <a:avLst/>
              <a:gdLst/>
              <a:ahLst/>
              <a:cxnLst/>
              <a:rect l="l" t="t" r="r" b="b"/>
              <a:pathLst>
                <a:path w="6266053" h="3872738">
                  <a:moveTo>
                    <a:pt x="0" y="0"/>
                  </a:moveTo>
                  <a:lnTo>
                    <a:pt x="6266053" y="0"/>
                  </a:lnTo>
                  <a:lnTo>
                    <a:pt x="6266053" y="3872738"/>
                  </a:lnTo>
                  <a:lnTo>
                    <a:pt x="0" y="3872738"/>
                  </a:lnTo>
                  <a:lnTo>
                    <a:pt x="0" y="0"/>
                  </a:lnTo>
                  <a:close/>
                </a:path>
              </a:pathLst>
            </a:custGeom>
            <a:blipFill>
              <a:blip r:embed="rId5"/>
              <a:stretch>
                <a:fillRect t="-49" b="-49"/>
              </a:stretch>
            </a:blipFill>
          </p:spPr>
        </p:sp>
      </p:grpSp>
      <p:sp>
        <p:nvSpPr>
          <p:cNvPr id="17" name="TextBox 17"/>
          <p:cNvSpPr txBox="1"/>
          <p:nvPr/>
        </p:nvSpPr>
        <p:spPr>
          <a:xfrm>
            <a:off x="12073830" y="5523905"/>
            <a:ext cx="3791396" cy="771045"/>
          </a:xfrm>
          <a:prstGeom prst="rect">
            <a:avLst/>
          </a:prstGeom>
        </p:spPr>
        <p:txBody>
          <a:bodyPr lIns="0" tIns="0" rIns="0" bIns="0" rtlCol="0" anchor="t">
            <a:spAutoFit/>
          </a:bodyPr>
          <a:lstStyle/>
          <a:p>
            <a:pPr>
              <a:lnSpc>
                <a:spcPts val="3124"/>
              </a:lnSpc>
            </a:pPr>
            <a:r>
              <a:rPr lang="en-US" sz="2499" b="1">
                <a:solidFill>
                  <a:srgbClr val="272525"/>
                </a:solidFill>
                <a:latin typeface="Inter Bold"/>
                <a:ea typeface="Inter Bold"/>
                <a:cs typeface="Inter Bold"/>
                <a:sym typeface="Inter Bold"/>
              </a:rPr>
              <a:t>Uncovering Key Insights</a:t>
            </a:r>
          </a:p>
        </p:txBody>
      </p:sp>
      <p:sp>
        <p:nvSpPr>
          <p:cNvPr id="18" name="TextBox 18"/>
          <p:cNvSpPr txBox="1"/>
          <p:nvPr/>
        </p:nvSpPr>
        <p:spPr>
          <a:xfrm>
            <a:off x="12053290" y="6300367"/>
            <a:ext cx="5221784" cy="1599220"/>
          </a:xfrm>
          <a:prstGeom prst="rect">
            <a:avLst/>
          </a:prstGeom>
        </p:spPr>
        <p:txBody>
          <a:bodyPr lIns="0" tIns="0" rIns="0" bIns="0" rtlCol="0" anchor="t">
            <a:spAutoFit/>
          </a:bodyPr>
          <a:lstStyle/>
          <a:p>
            <a:pPr>
              <a:lnSpc>
                <a:spcPts val="3188"/>
              </a:lnSpc>
            </a:pPr>
            <a:r>
              <a:rPr lang="en-US" sz="2000" dirty="0">
                <a:solidFill>
                  <a:srgbClr val="272525"/>
                </a:solidFill>
                <a:latin typeface="Inter"/>
                <a:ea typeface="Inter"/>
                <a:cs typeface="Inter"/>
                <a:sym typeface="Inter"/>
              </a:rPr>
              <a:t>This study investigates the drivers of course success, the impact of pricing on performance, and the subjects and formats that attract the most learners.</a:t>
            </a:r>
          </a:p>
        </p:txBody>
      </p:sp>
      <p:sp>
        <p:nvSpPr>
          <p:cNvPr id="19" name="TextBox 19"/>
          <p:cNvSpPr txBox="1"/>
          <p:nvPr/>
        </p:nvSpPr>
        <p:spPr>
          <a:xfrm>
            <a:off x="992238" y="8138075"/>
            <a:ext cx="16303526" cy="778483"/>
          </a:xfrm>
          <a:prstGeom prst="rect">
            <a:avLst/>
          </a:prstGeom>
        </p:spPr>
        <p:txBody>
          <a:bodyPr lIns="0" tIns="0" rIns="0" bIns="0" rtlCol="0" anchor="t">
            <a:spAutoFit/>
          </a:bodyPr>
          <a:lstStyle/>
          <a:p>
            <a:pPr>
              <a:lnSpc>
                <a:spcPts val="3188"/>
              </a:lnSpc>
            </a:pPr>
            <a:r>
              <a:rPr lang="en-US" sz="2000" i="1" dirty="0">
                <a:solidFill>
                  <a:srgbClr val="272525"/>
                </a:solidFill>
                <a:latin typeface="Inter Italics"/>
                <a:ea typeface="Inter Italics"/>
                <a:cs typeface="Inter Italics"/>
                <a:sym typeface="Inter Italics"/>
              </a:rPr>
              <a:t>Leveraging SQL and Excel, PowerPoint I transformed raw course data into clear, actionable insights, empowering instructors and platforms to make more informed decisions.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4C38BFE9-98D8-41B9-8677-7045EF0C77DE}"/>
              </a:ext>
            </a:extLst>
          </p:cNvPr>
          <p:cNvGraphicFramePr>
            <a:graphicFrameLocks/>
          </p:cNvGraphicFramePr>
          <p:nvPr/>
        </p:nvGraphicFramePr>
        <p:xfrm>
          <a:off x="155642" y="1663429"/>
          <a:ext cx="9824936" cy="8346332"/>
        </p:xfrm>
        <a:graphic>
          <a:graphicData uri="http://schemas.openxmlformats.org/drawingml/2006/chart">
            <c:chart xmlns:c="http://schemas.openxmlformats.org/drawingml/2006/chart" xmlns:r="http://schemas.openxmlformats.org/officeDocument/2006/relationships" r:id="rId2"/>
          </a:graphicData>
        </a:graphic>
      </p:graphicFrame>
      <p:sp>
        <p:nvSpPr>
          <p:cNvPr id="28" name="Title 27">
            <a:extLst>
              <a:ext uri="{FF2B5EF4-FFF2-40B4-BE49-F238E27FC236}">
                <a16:creationId xmlns:a16="http://schemas.microsoft.com/office/drawing/2014/main" id="{1B55EBBB-4A99-4FC1-BC72-ECA964778969}"/>
              </a:ext>
            </a:extLst>
          </p:cNvPr>
          <p:cNvSpPr>
            <a:spLocks noGrp="1"/>
          </p:cNvSpPr>
          <p:nvPr>
            <p:ph type="title"/>
          </p:nvPr>
        </p:nvSpPr>
        <p:spPr>
          <a:xfrm>
            <a:off x="1257305" y="204288"/>
            <a:ext cx="15595871" cy="1006811"/>
          </a:xfrm>
          <a:solidFill>
            <a:srgbClr val="A435F0"/>
          </a:solidFill>
        </p:spPr>
        <p:style>
          <a:lnRef idx="3">
            <a:schemeClr val="lt1"/>
          </a:lnRef>
          <a:fillRef idx="1">
            <a:schemeClr val="accent1"/>
          </a:fillRef>
          <a:effectRef idx="1">
            <a:schemeClr val="accent1"/>
          </a:effectRef>
          <a:fontRef idx="minor">
            <a:schemeClr val="lt1"/>
          </a:fontRef>
        </p:style>
        <p:txBody>
          <a:bodyPr>
            <a:normAutofit/>
          </a:bodyPr>
          <a:lstStyle/>
          <a:p>
            <a:pPr algn="ctr"/>
            <a:r>
              <a:rPr lang="en-IN" i="1" u="sng" dirty="0">
                <a:effectLst>
                  <a:outerShdw blurRad="38100" dist="38100" dir="2700000" algn="tl">
                    <a:srgbClr val="000000">
                      <a:alpha val="43137"/>
                    </a:srgbClr>
                  </a:outerShdw>
                </a:effectLst>
              </a:rPr>
              <a:t>Total Revenue by Subject</a:t>
            </a:r>
          </a:p>
        </p:txBody>
      </p:sp>
      <p:pic>
        <p:nvPicPr>
          <p:cNvPr id="3" name="Picture 2">
            <a:extLst>
              <a:ext uri="{FF2B5EF4-FFF2-40B4-BE49-F238E27FC236}">
                <a16:creationId xmlns:a16="http://schemas.microsoft.com/office/drawing/2014/main" id="{95D95AA1-40EB-40D0-AF8E-3335F019A92B}"/>
              </a:ext>
            </a:extLst>
          </p:cNvPr>
          <p:cNvPicPr>
            <a:picLocks noChangeAspect="1"/>
          </p:cNvPicPr>
          <p:nvPr/>
        </p:nvPicPr>
        <p:blipFill rotWithShape="1">
          <a:blip r:embed="rId3">
            <a:extLst>
              <a:ext uri="{28A0092B-C50C-407E-A947-70E740481C1C}">
                <a14:useLocalDpi xmlns:a14="http://schemas.microsoft.com/office/drawing/2010/main" val="0"/>
              </a:ext>
            </a:extLst>
          </a:blip>
          <a:srcRect l="17500" t="21669" r="22868" b="34902"/>
          <a:stretch/>
        </p:blipFill>
        <p:spPr>
          <a:xfrm>
            <a:off x="10354235" y="1727952"/>
            <a:ext cx="7129400" cy="3415553"/>
          </a:xfrm>
          <a:prstGeom prst="rect">
            <a:avLst/>
          </a:prstGeom>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6" name="TextBox 5">
            <a:extLst>
              <a:ext uri="{FF2B5EF4-FFF2-40B4-BE49-F238E27FC236}">
                <a16:creationId xmlns:a16="http://schemas.microsoft.com/office/drawing/2014/main" id="{08418B37-A5F8-41B3-8792-C638B0B480DB}"/>
              </a:ext>
            </a:extLst>
          </p:cNvPr>
          <p:cNvSpPr txBox="1"/>
          <p:nvPr/>
        </p:nvSpPr>
        <p:spPr>
          <a:xfrm>
            <a:off x="10228348" y="7224910"/>
            <a:ext cx="7904012" cy="1431161"/>
          </a:xfrm>
          <a:prstGeom prst="rect">
            <a:avLst/>
          </a:prstGeom>
          <a:noFill/>
        </p:spPr>
        <p:txBody>
          <a:bodyPr wrap="square">
            <a:spAutoFit/>
          </a:bodyPr>
          <a:lstStyle/>
          <a:p>
            <a:r>
              <a:rPr lang="en-IN" sz="2400" b="1" dirty="0"/>
              <a:t>I</a:t>
            </a:r>
            <a:r>
              <a:rPr lang="en-IN" sz="2400" b="1" dirty="0">
                <a:effectLst>
                  <a:outerShdw blurRad="38100" dist="38100" dir="2700000" algn="tl">
                    <a:srgbClr val="000000">
                      <a:alpha val="43137"/>
                    </a:srgbClr>
                  </a:outerShdw>
                </a:effectLst>
              </a:rPr>
              <a:t>nsight:</a:t>
            </a:r>
          </a:p>
          <a:p>
            <a:r>
              <a:rPr lang="en-IN" sz="2100" dirty="0"/>
              <a:t>Web Development courses generated the highest revenue at 6.27 Cr, nearly triple that of Business Finance. This suggest strong alignment between learner demand and monetization in tech-focused content.</a:t>
            </a:r>
          </a:p>
        </p:txBody>
      </p:sp>
      <p:grpSp>
        <p:nvGrpSpPr>
          <p:cNvPr id="7" name="Group 3">
            <a:extLst>
              <a:ext uri="{FF2B5EF4-FFF2-40B4-BE49-F238E27FC236}">
                <a16:creationId xmlns:a16="http://schemas.microsoft.com/office/drawing/2014/main" id="{617F27C8-2B5F-4252-9E0D-053A0BE8056F}"/>
              </a:ext>
            </a:extLst>
          </p:cNvPr>
          <p:cNvGrpSpPr/>
          <p:nvPr/>
        </p:nvGrpSpPr>
        <p:grpSpPr>
          <a:xfrm>
            <a:off x="2" y="-271441"/>
            <a:ext cx="18288000" cy="11158039"/>
            <a:chOff x="0" y="0"/>
            <a:chExt cx="24384000" cy="13716000"/>
          </a:xfrm>
        </p:grpSpPr>
        <p:sp>
          <p:nvSpPr>
            <p:cNvPr id="8" name="Freeform 4">
              <a:extLst>
                <a:ext uri="{FF2B5EF4-FFF2-40B4-BE49-F238E27FC236}">
                  <a16:creationId xmlns:a16="http://schemas.microsoft.com/office/drawing/2014/main" id="{52041BD1-C3F0-4940-A6E0-7ACAD02799A1}"/>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1F6FF"/>
            </a:solidFill>
          </p:spPr>
          <p:txBody>
            <a:bodyPr/>
            <a:lstStyle/>
            <a:p>
              <a:endParaRPr lang="en-IN" dirty="0"/>
            </a:p>
          </p:txBody>
        </p:sp>
      </p:grpSp>
      <p:sp>
        <p:nvSpPr>
          <p:cNvPr id="11" name="Text 1">
            <a:extLst>
              <a:ext uri="{FF2B5EF4-FFF2-40B4-BE49-F238E27FC236}">
                <a16:creationId xmlns:a16="http://schemas.microsoft.com/office/drawing/2014/main" id="{01F73DFD-7E14-48A0-9BB4-02468E86E3EC}"/>
              </a:ext>
            </a:extLst>
          </p:cNvPr>
          <p:cNvSpPr/>
          <p:nvPr/>
        </p:nvSpPr>
        <p:spPr>
          <a:xfrm>
            <a:off x="793793" y="2183609"/>
            <a:ext cx="13042821" cy="344805"/>
          </a:xfrm>
          <a:prstGeom prst="rect">
            <a:avLst/>
          </a:prstGeom>
          <a:noFill/>
          <a:ln/>
        </p:spPr>
        <p:txBody>
          <a:bodyPr wrap="none" lIns="0" tIns="0" rIns="0" bIns="0" rtlCol="0" anchor="t"/>
          <a:lstStyle/>
          <a:p>
            <a:pPr marL="342899" indent="-342899">
              <a:lnSpc>
                <a:spcPts val="2700"/>
              </a:lnSpc>
              <a:buSzPct val="100000"/>
              <a:buChar char="•"/>
            </a:pPr>
            <a:r>
              <a:rPr lang="en-US" sz="2400" dirty="0">
                <a:solidFill>
                  <a:srgbClr val="272525"/>
                </a:solidFill>
                <a:latin typeface="Inter" pitchFamily="34" charset="0"/>
                <a:ea typeface="Inter" pitchFamily="34" charset="-122"/>
                <a:cs typeface="Inter" pitchFamily="34" charset="-120"/>
              </a:rPr>
              <a:t>Source: Kaggle – Udemy Dataset, comprising over 3,600 course records.</a:t>
            </a:r>
            <a:endParaRPr lang="en-US" sz="2400" dirty="0"/>
          </a:p>
        </p:txBody>
      </p:sp>
      <p:sp>
        <p:nvSpPr>
          <p:cNvPr id="12" name="Text 2">
            <a:extLst>
              <a:ext uri="{FF2B5EF4-FFF2-40B4-BE49-F238E27FC236}">
                <a16:creationId xmlns:a16="http://schemas.microsoft.com/office/drawing/2014/main" id="{D60F7F23-5D58-4A1E-A7F1-EC87BACFA2B4}"/>
              </a:ext>
            </a:extLst>
          </p:cNvPr>
          <p:cNvSpPr/>
          <p:nvPr/>
        </p:nvSpPr>
        <p:spPr>
          <a:xfrm>
            <a:off x="804365" y="2598674"/>
            <a:ext cx="15208210" cy="6349722"/>
          </a:xfrm>
          <a:prstGeom prst="rect">
            <a:avLst/>
          </a:prstGeom>
          <a:noFill/>
          <a:ln/>
        </p:spPr>
        <p:txBody>
          <a:bodyPr wrap="none" lIns="0" tIns="0" rIns="0" bIns="0" rtlCol="0" anchor="t"/>
          <a:lstStyle/>
          <a:p>
            <a:pPr marL="342899" indent="-342899">
              <a:lnSpc>
                <a:spcPts val="2700"/>
              </a:lnSpc>
              <a:buSzPct val="100000"/>
              <a:buChar char="•"/>
            </a:pPr>
            <a:r>
              <a:rPr lang="en-US" sz="2400" dirty="0">
                <a:solidFill>
                  <a:srgbClr val="272525"/>
                </a:solidFill>
                <a:latin typeface="Inter" pitchFamily="34" charset="0"/>
                <a:ea typeface="Inter" pitchFamily="34" charset="-122"/>
                <a:cs typeface="Inter" pitchFamily="34" charset="-120"/>
              </a:rPr>
              <a:t>Key Fields Analyzed:</a:t>
            </a:r>
            <a:endParaRPr lang="en-US" sz="2400" dirty="0"/>
          </a:p>
        </p:txBody>
      </p:sp>
      <p:sp>
        <p:nvSpPr>
          <p:cNvPr id="13" name="Text 3">
            <a:extLst>
              <a:ext uri="{FF2B5EF4-FFF2-40B4-BE49-F238E27FC236}">
                <a16:creationId xmlns:a16="http://schemas.microsoft.com/office/drawing/2014/main" id="{D2915321-9FCF-48DC-B2C6-329168A80460}"/>
              </a:ext>
            </a:extLst>
          </p:cNvPr>
          <p:cNvSpPr/>
          <p:nvPr/>
        </p:nvSpPr>
        <p:spPr>
          <a:xfrm>
            <a:off x="793793" y="3022760"/>
            <a:ext cx="13042821" cy="344805"/>
          </a:xfrm>
          <a:prstGeom prst="rect">
            <a:avLst/>
          </a:prstGeom>
          <a:noFill/>
          <a:ln/>
        </p:spPr>
        <p:txBody>
          <a:bodyPr wrap="none" lIns="0" tIns="0" rIns="0" bIns="0" rtlCol="0" anchor="t"/>
          <a:lstStyle/>
          <a:p>
            <a:pPr marL="685799" lvl="1" indent="-342899">
              <a:lnSpc>
                <a:spcPts val="2700"/>
              </a:lnSpc>
              <a:buSzPct val="100000"/>
              <a:buChar char="•"/>
            </a:pPr>
            <a:r>
              <a:rPr lang="en-US" sz="2400" b="1" dirty="0">
                <a:solidFill>
                  <a:srgbClr val="272525"/>
                </a:solidFill>
                <a:latin typeface="Inter" pitchFamily="34" charset="0"/>
                <a:ea typeface="Inter" pitchFamily="34" charset="-122"/>
                <a:cs typeface="Inter" pitchFamily="34" charset="-120"/>
              </a:rPr>
              <a:t>Course Information:</a:t>
            </a:r>
            <a:r>
              <a:rPr lang="en-US" sz="2400" dirty="0">
                <a:solidFill>
                  <a:srgbClr val="272525"/>
                </a:solidFill>
                <a:latin typeface="Inter" pitchFamily="34" charset="0"/>
                <a:ea typeface="Inter" pitchFamily="34" charset="-122"/>
                <a:cs typeface="Inter" pitchFamily="34" charset="-120"/>
              </a:rPr>
              <a:t> Course ID, Title, URL</a:t>
            </a:r>
            <a:endParaRPr lang="en-US" sz="2400" dirty="0"/>
          </a:p>
        </p:txBody>
      </p:sp>
      <p:sp>
        <p:nvSpPr>
          <p:cNvPr id="15" name="Text 4">
            <a:extLst>
              <a:ext uri="{FF2B5EF4-FFF2-40B4-BE49-F238E27FC236}">
                <a16:creationId xmlns:a16="http://schemas.microsoft.com/office/drawing/2014/main" id="{FC0E8B15-A900-4CF0-A1D9-2B75BA15C88A}"/>
              </a:ext>
            </a:extLst>
          </p:cNvPr>
          <p:cNvSpPr/>
          <p:nvPr/>
        </p:nvSpPr>
        <p:spPr>
          <a:xfrm>
            <a:off x="793793" y="3444123"/>
            <a:ext cx="13042821" cy="344805"/>
          </a:xfrm>
          <a:prstGeom prst="rect">
            <a:avLst/>
          </a:prstGeom>
          <a:noFill/>
          <a:ln/>
        </p:spPr>
        <p:txBody>
          <a:bodyPr wrap="none" lIns="0" tIns="0" rIns="0" bIns="0" rtlCol="0" anchor="t"/>
          <a:lstStyle/>
          <a:p>
            <a:pPr marL="685799" lvl="1" indent="-342899">
              <a:lnSpc>
                <a:spcPts val="2700"/>
              </a:lnSpc>
              <a:buSzPct val="100000"/>
              <a:buChar char="•"/>
            </a:pPr>
            <a:r>
              <a:rPr lang="en-US" sz="2400" b="1" dirty="0">
                <a:solidFill>
                  <a:srgbClr val="272525"/>
                </a:solidFill>
                <a:latin typeface="Inter" pitchFamily="34" charset="0"/>
                <a:ea typeface="Inter" pitchFamily="34" charset="-122"/>
                <a:cs typeface="Inter" pitchFamily="34" charset="-120"/>
              </a:rPr>
              <a:t>Pricing &amp; Engagement:</a:t>
            </a:r>
            <a:r>
              <a:rPr lang="en-US" sz="2400" dirty="0">
                <a:solidFill>
                  <a:srgbClr val="272525"/>
                </a:solidFill>
                <a:latin typeface="Inter" pitchFamily="34" charset="0"/>
                <a:ea typeface="Inter" pitchFamily="34" charset="-122"/>
                <a:cs typeface="Inter" pitchFamily="34" charset="-120"/>
              </a:rPr>
              <a:t> Is Paid, Price, Number of Subscribers, Number of Reviews</a:t>
            </a:r>
            <a:endParaRPr lang="en-US" sz="2400" dirty="0"/>
          </a:p>
        </p:txBody>
      </p:sp>
      <p:sp>
        <p:nvSpPr>
          <p:cNvPr id="16" name="Text 5">
            <a:extLst>
              <a:ext uri="{FF2B5EF4-FFF2-40B4-BE49-F238E27FC236}">
                <a16:creationId xmlns:a16="http://schemas.microsoft.com/office/drawing/2014/main" id="{EDEFFE86-F565-44C8-BE1F-1280DF1B1A7B}"/>
              </a:ext>
            </a:extLst>
          </p:cNvPr>
          <p:cNvSpPr/>
          <p:nvPr/>
        </p:nvSpPr>
        <p:spPr>
          <a:xfrm>
            <a:off x="793793" y="3864296"/>
            <a:ext cx="13042821" cy="344805"/>
          </a:xfrm>
          <a:prstGeom prst="rect">
            <a:avLst/>
          </a:prstGeom>
          <a:noFill/>
          <a:ln/>
        </p:spPr>
        <p:txBody>
          <a:bodyPr wrap="none" lIns="0" tIns="0" rIns="0" bIns="0" rtlCol="0" anchor="t"/>
          <a:lstStyle/>
          <a:p>
            <a:pPr marL="685799" lvl="1" indent="-342899">
              <a:lnSpc>
                <a:spcPts val="2700"/>
              </a:lnSpc>
              <a:buSzPct val="100000"/>
              <a:buChar char="•"/>
            </a:pPr>
            <a:r>
              <a:rPr lang="en-US" sz="2400" b="1" dirty="0">
                <a:solidFill>
                  <a:srgbClr val="272525"/>
                </a:solidFill>
                <a:latin typeface="Inter" pitchFamily="34" charset="0"/>
                <a:ea typeface="Inter" pitchFamily="34" charset="-122"/>
                <a:cs typeface="Inter" pitchFamily="34" charset="-120"/>
              </a:rPr>
              <a:t>Content Details:</a:t>
            </a:r>
            <a:r>
              <a:rPr lang="en-US" sz="2400" dirty="0">
                <a:solidFill>
                  <a:srgbClr val="272525"/>
                </a:solidFill>
                <a:latin typeface="Inter" pitchFamily="34" charset="0"/>
                <a:ea typeface="Inter" pitchFamily="34" charset="-122"/>
                <a:cs typeface="Inter" pitchFamily="34" charset="-120"/>
              </a:rPr>
              <a:t> Number of Lectures, Level, Content Duration</a:t>
            </a:r>
            <a:endParaRPr lang="en-US" sz="2400" dirty="0"/>
          </a:p>
        </p:txBody>
      </p:sp>
      <p:sp>
        <p:nvSpPr>
          <p:cNvPr id="17" name="Text 6">
            <a:extLst>
              <a:ext uri="{FF2B5EF4-FFF2-40B4-BE49-F238E27FC236}">
                <a16:creationId xmlns:a16="http://schemas.microsoft.com/office/drawing/2014/main" id="{97631DA0-7692-4CD8-8395-2C1494F8FDF1}"/>
              </a:ext>
            </a:extLst>
          </p:cNvPr>
          <p:cNvSpPr/>
          <p:nvPr/>
        </p:nvSpPr>
        <p:spPr>
          <a:xfrm>
            <a:off x="793793" y="4284466"/>
            <a:ext cx="13042821" cy="344805"/>
          </a:xfrm>
          <a:prstGeom prst="rect">
            <a:avLst/>
          </a:prstGeom>
          <a:noFill/>
          <a:ln/>
        </p:spPr>
        <p:txBody>
          <a:bodyPr wrap="none" lIns="0" tIns="0" rIns="0" bIns="0" rtlCol="0" anchor="t"/>
          <a:lstStyle/>
          <a:p>
            <a:pPr marL="685799" lvl="1" indent="-342899">
              <a:lnSpc>
                <a:spcPts val="2700"/>
              </a:lnSpc>
              <a:buSzPct val="100000"/>
              <a:buChar char="•"/>
            </a:pPr>
            <a:r>
              <a:rPr lang="en-US" sz="2400" b="1" dirty="0">
                <a:solidFill>
                  <a:srgbClr val="272525"/>
                </a:solidFill>
                <a:latin typeface="Inter" pitchFamily="34" charset="0"/>
                <a:ea typeface="Inter" pitchFamily="34" charset="-122"/>
                <a:cs typeface="Inter" pitchFamily="34" charset="-120"/>
              </a:rPr>
              <a:t>Publishing &amp; Subject:</a:t>
            </a:r>
            <a:r>
              <a:rPr lang="en-US" sz="2400" dirty="0">
                <a:solidFill>
                  <a:srgbClr val="272525"/>
                </a:solidFill>
                <a:latin typeface="Inter" pitchFamily="34" charset="0"/>
                <a:ea typeface="Inter" pitchFamily="34" charset="-122"/>
                <a:cs typeface="Inter" pitchFamily="34" charset="-120"/>
              </a:rPr>
              <a:t> Published Timestamp, Subject</a:t>
            </a:r>
            <a:endParaRPr lang="en-US" sz="2400" dirty="0"/>
          </a:p>
        </p:txBody>
      </p:sp>
      <p:sp>
        <p:nvSpPr>
          <p:cNvPr id="18" name="Text 7">
            <a:extLst>
              <a:ext uri="{FF2B5EF4-FFF2-40B4-BE49-F238E27FC236}">
                <a16:creationId xmlns:a16="http://schemas.microsoft.com/office/drawing/2014/main" id="{E9FD1B7B-B396-4166-8197-C727FC2BA947}"/>
              </a:ext>
            </a:extLst>
          </p:cNvPr>
          <p:cNvSpPr/>
          <p:nvPr/>
        </p:nvSpPr>
        <p:spPr>
          <a:xfrm>
            <a:off x="793793" y="4704639"/>
            <a:ext cx="13042821" cy="344805"/>
          </a:xfrm>
          <a:prstGeom prst="rect">
            <a:avLst/>
          </a:prstGeom>
          <a:noFill/>
          <a:ln/>
        </p:spPr>
        <p:txBody>
          <a:bodyPr wrap="none" lIns="0" tIns="0" rIns="0" bIns="0" rtlCol="0" anchor="t"/>
          <a:lstStyle/>
          <a:p>
            <a:pPr marL="342899" indent="-342899">
              <a:lnSpc>
                <a:spcPts val="2700"/>
              </a:lnSpc>
              <a:buSzPct val="100000"/>
              <a:buChar char="•"/>
            </a:pPr>
            <a:r>
              <a:rPr lang="en-US" sz="2400" dirty="0">
                <a:solidFill>
                  <a:srgbClr val="272525"/>
                </a:solidFill>
                <a:latin typeface="Inter" pitchFamily="34" charset="0"/>
                <a:ea typeface="Inter" pitchFamily="34" charset="-122"/>
                <a:cs typeface="Inter" pitchFamily="34" charset="-120"/>
              </a:rPr>
              <a:t>Dataset Overview:</a:t>
            </a:r>
            <a:endParaRPr lang="en-US" sz="2400" dirty="0"/>
          </a:p>
        </p:txBody>
      </p:sp>
      <p:sp>
        <p:nvSpPr>
          <p:cNvPr id="19" name="TextBox 18">
            <a:extLst>
              <a:ext uri="{FF2B5EF4-FFF2-40B4-BE49-F238E27FC236}">
                <a16:creationId xmlns:a16="http://schemas.microsoft.com/office/drawing/2014/main" id="{8D01DB79-BBCD-4635-BFF9-6ADE024746AD}"/>
              </a:ext>
            </a:extLst>
          </p:cNvPr>
          <p:cNvSpPr txBox="1"/>
          <p:nvPr/>
        </p:nvSpPr>
        <p:spPr>
          <a:xfrm>
            <a:off x="731863" y="5088286"/>
            <a:ext cx="9372600" cy="438582"/>
          </a:xfrm>
          <a:prstGeom prst="rect">
            <a:avLst/>
          </a:prstGeom>
          <a:noFill/>
        </p:spPr>
        <p:txBody>
          <a:bodyPr wrap="square">
            <a:spAutoFit/>
          </a:bodyPr>
          <a:lstStyle/>
          <a:p>
            <a:pPr marL="685799" lvl="1" indent="-342899">
              <a:lnSpc>
                <a:spcPts val="2700"/>
              </a:lnSpc>
              <a:buSzPct val="100000"/>
              <a:buChar char="•"/>
            </a:pPr>
            <a:r>
              <a:rPr lang="en-US" sz="2400" b="1" dirty="0">
                <a:solidFill>
                  <a:srgbClr val="272525"/>
                </a:solidFill>
                <a:latin typeface="Inter" pitchFamily="34" charset="0"/>
                <a:ea typeface="Inter" pitchFamily="34" charset="-122"/>
                <a:cs typeface="Inter" pitchFamily="34" charset="-120"/>
              </a:rPr>
              <a:t>Total Courses:</a:t>
            </a:r>
            <a:r>
              <a:rPr lang="en-US" sz="2400" dirty="0">
                <a:solidFill>
                  <a:srgbClr val="272525"/>
                </a:solidFill>
                <a:latin typeface="Inter" pitchFamily="34" charset="0"/>
                <a:ea typeface="Inter" pitchFamily="34" charset="-122"/>
                <a:cs typeface="Inter" pitchFamily="34" charset="-120"/>
              </a:rPr>
              <a:t> 3,672 analyzed</a:t>
            </a:r>
            <a:endParaRPr lang="en-US" sz="2400" dirty="0"/>
          </a:p>
        </p:txBody>
      </p:sp>
      <p:sp>
        <p:nvSpPr>
          <p:cNvPr id="20" name="Text 9">
            <a:extLst>
              <a:ext uri="{FF2B5EF4-FFF2-40B4-BE49-F238E27FC236}">
                <a16:creationId xmlns:a16="http://schemas.microsoft.com/office/drawing/2014/main" id="{166C328B-5D9E-453C-986E-F61B3A066D29}"/>
              </a:ext>
            </a:extLst>
          </p:cNvPr>
          <p:cNvSpPr/>
          <p:nvPr/>
        </p:nvSpPr>
        <p:spPr>
          <a:xfrm>
            <a:off x="793793" y="5544982"/>
            <a:ext cx="13042821" cy="344805"/>
          </a:xfrm>
          <a:prstGeom prst="rect">
            <a:avLst/>
          </a:prstGeom>
          <a:noFill/>
          <a:ln/>
        </p:spPr>
        <p:txBody>
          <a:bodyPr wrap="none" lIns="0" tIns="0" rIns="0" bIns="0" rtlCol="0" anchor="t"/>
          <a:lstStyle/>
          <a:p>
            <a:pPr marL="685799" lvl="1" indent="-342899">
              <a:lnSpc>
                <a:spcPts val="2700"/>
              </a:lnSpc>
              <a:buSzPct val="100000"/>
              <a:buChar char="•"/>
            </a:pPr>
            <a:r>
              <a:rPr lang="en-US" sz="2400" b="1" dirty="0">
                <a:solidFill>
                  <a:srgbClr val="272525"/>
                </a:solidFill>
                <a:latin typeface="Inter" pitchFamily="34" charset="0"/>
                <a:ea typeface="Inter" pitchFamily="34" charset="-122"/>
                <a:cs typeface="Inter" pitchFamily="34" charset="-120"/>
              </a:rPr>
              <a:t>Course Subjects:</a:t>
            </a:r>
            <a:r>
              <a:rPr lang="en-US" sz="2400" dirty="0">
                <a:solidFill>
                  <a:srgbClr val="272525"/>
                </a:solidFill>
                <a:latin typeface="Inter" pitchFamily="34" charset="0"/>
                <a:ea typeface="Inter" pitchFamily="34" charset="-122"/>
                <a:cs typeface="Inter" pitchFamily="34" charset="-120"/>
              </a:rPr>
              <a:t> 4 major categories – Web Development, Business/Finance, </a:t>
            </a:r>
          </a:p>
          <a:p>
            <a:pPr marL="342899" lvl="1">
              <a:lnSpc>
                <a:spcPts val="2700"/>
              </a:lnSpc>
              <a:buSzPct val="100000"/>
            </a:pPr>
            <a:r>
              <a:rPr lang="en-US" sz="2400" dirty="0">
                <a:solidFill>
                  <a:srgbClr val="272525"/>
                </a:solidFill>
                <a:latin typeface="Inter" pitchFamily="34" charset="0"/>
                <a:ea typeface="Inter" pitchFamily="34" charset="-122"/>
                <a:cs typeface="Inter" pitchFamily="34" charset="-120"/>
              </a:rPr>
              <a:t>                                 Graphic Design, Musical Instruments</a:t>
            </a:r>
            <a:endParaRPr lang="en-US" sz="2400" dirty="0"/>
          </a:p>
        </p:txBody>
      </p:sp>
      <p:sp>
        <p:nvSpPr>
          <p:cNvPr id="21" name="Text 10">
            <a:extLst>
              <a:ext uri="{FF2B5EF4-FFF2-40B4-BE49-F238E27FC236}">
                <a16:creationId xmlns:a16="http://schemas.microsoft.com/office/drawing/2014/main" id="{345E5CBC-1C9B-4EF7-BB53-B56FFAFAA6D8}"/>
              </a:ext>
            </a:extLst>
          </p:cNvPr>
          <p:cNvSpPr/>
          <p:nvPr/>
        </p:nvSpPr>
        <p:spPr>
          <a:xfrm>
            <a:off x="807818" y="6312160"/>
            <a:ext cx="13042821" cy="344805"/>
          </a:xfrm>
          <a:prstGeom prst="rect">
            <a:avLst/>
          </a:prstGeom>
          <a:noFill/>
          <a:ln/>
        </p:spPr>
        <p:txBody>
          <a:bodyPr wrap="none" lIns="0" tIns="0" rIns="0" bIns="0" rtlCol="0" anchor="t"/>
          <a:lstStyle/>
          <a:p>
            <a:pPr marL="685799" lvl="1" indent="-342899">
              <a:lnSpc>
                <a:spcPts val="2700"/>
              </a:lnSpc>
              <a:buSzPct val="100000"/>
              <a:buChar char="•"/>
            </a:pPr>
            <a:r>
              <a:rPr lang="en-US" sz="2400" b="1" dirty="0">
                <a:solidFill>
                  <a:srgbClr val="272525"/>
                </a:solidFill>
                <a:latin typeface="Inter" pitchFamily="34" charset="0"/>
                <a:ea typeface="Inter" pitchFamily="34" charset="-122"/>
                <a:cs typeface="Inter" pitchFamily="34" charset="-120"/>
              </a:rPr>
              <a:t>Course Types:</a:t>
            </a:r>
            <a:r>
              <a:rPr lang="en-US" sz="2400" dirty="0">
                <a:solidFill>
                  <a:srgbClr val="272525"/>
                </a:solidFill>
                <a:latin typeface="Inter" pitchFamily="34" charset="0"/>
                <a:ea typeface="Inter" pitchFamily="34" charset="-122"/>
                <a:cs typeface="Inter" pitchFamily="34" charset="-120"/>
              </a:rPr>
              <a:t> Free and Paid</a:t>
            </a:r>
            <a:endParaRPr lang="en-US" sz="2400" dirty="0"/>
          </a:p>
        </p:txBody>
      </p:sp>
      <p:sp>
        <p:nvSpPr>
          <p:cNvPr id="22" name="Text 11">
            <a:extLst>
              <a:ext uri="{FF2B5EF4-FFF2-40B4-BE49-F238E27FC236}">
                <a16:creationId xmlns:a16="http://schemas.microsoft.com/office/drawing/2014/main" id="{36162F8E-139D-4610-95B7-FD76E3698BE5}"/>
              </a:ext>
            </a:extLst>
          </p:cNvPr>
          <p:cNvSpPr/>
          <p:nvPr/>
        </p:nvSpPr>
        <p:spPr>
          <a:xfrm>
            <a:off x="793791" y="6700603"/>
            <a:ext cx="13042821" cy="344805"/>
          </a:xfrm>
          <a:prstGeom prst="rect">
            <a:avLst/>
          </a:prstGeom>
          <a:noFill/>
          <a:ln/>
        </p:spPr>
        <p:txBody>
          <a:bodyPr wrap="none" lIns="0" tIns="0" rIns="0" bIns="0" rtlCol="0" anchor="t"/>
          <a:lstStyle/>
          <a:p>
            <a:pPr marL="685799" lvl="1" indent="-342899">
              <a:lnSpc>
                <a:spcPts val="2700"/>
              </a:lnSpc>
              <a:buSzPct val="100000"/>
              <a:buChar char="•"/>
            </a:pPr>
            <a:r>
              <a:rPr lang="en-US" sz="2400" b="1" dirty="0">
                <a:solidFill>
                  <a:srgbClr val="272525"/>
                </a:solidFill>
                <a:latin typeface="Inter" pitchFamily="34" charset="0"/>
                <a:ea typeface="Inter" pitchFamily="34" charset="-122"/>
                <a:cs typeface="Inter" pitchFamily="34" charset="-120"/>
              </a:rPr>
              <a:t>Levels:</a:t>
            </a:r>
            <a:r>
              <a:rPr lang="en-US" sz="2400" dirty="0">
                <a:solidFill>
                  <a:srgbClr val="272525"/>
                </a:solidFill>
                <a:latin typeface="Inter" pitchFamily="34" charset="0"/>
                <a:ea typeface="Inter" pitchFamily="34" charset="-122"/>
                <a:cs typeface="Inter" pitchFamily="34" charset="-120"/>
              </a:rPr>
              <a:t> Beginner, Intermediate, Expert, All-Level</a:t>
            </a:r>
            <a:endParaRPr lang="en-US" sz="2400" dirty="0"/>
          </a:p>
        </p:txBody>
      </p:sp>
      <p:sp>
        <p:nvSpPr>
          <p:cNvPr id="23" name="Text 12">
            <a:extLst>
              <a:ext uri="{FF2B5EF4-FFF2-40B4-BE49-F238E27FC236}">
                <a16:creationId xmlns:a16="http://schemas.microsoft.com/office/drawing/2014/main" id="{F5412588-8713-4D5D-80FD-7BD1C89B3CE5}"/>
              </a:ext>
            </a:extLst>
          </p:cNvPr>
          <p:cNvSpPr/>
          <p:nvPr/>
        </p:nvSpPr>
        <p:spPr>
          <a:xfrm>
            <a:off x="793791" y="7112721"/>
            <a:ext cx="13042821" cy="344805"/>
          </a:xfrm>
          <a:prstGeom prst="rect">
            <a:avLst/>
          </a:prstGeom>
          <a:noFill/>
          <a:ln/>
        </p:spPr>
        <p:txBody>
          <a:bodyPr wrap="none" lIns="0" tIns="0" rIns="0" bIns="0" rtlCol="0" anchor="t"/>
          <a:lstStyle/>
          <a:p>
            <a:pPr marL="685799" lvl="1" indent="-342899">
              <a:lnSpc>
                <a:spcPts val="2700"/>
              </a:lnSpc>
              <a:buSzPct val="100000"/>
              <a:buChar char="•"/>
            </a:pPr>
            <a:r>
              <a:rPr lang="en-US" sz="2400" b="1" dirty="0">
                <a:solidFill>
                  <a:srgbClr val="272525"/>
                </a:solidFill>
                <a:latin typeface="Inter" pitchFamily="34" charset="0"/>
                <a:ea typeface="Inter" pitchFamily="34" charset="-122"/>
                <a:cs typeface="Inter" pitchFamily="34" charset="-120"/>
              </a:rPr>
              <a:t>Time Range:</a:t>
            </a:r>
            <a:r>
              <a:rPr lang="en-US" sz="2400" dirty="0">
                <a:solidFill>
                  <a:srgbClr val="272525"/>
                </a:solidFill>
                <a:latin typeface="Inter" pitchFamily="34" charset="0"/>
                <a:ea typeface="Inter" pitchFamily="34" charset="-122"/>
                <a:cs typeface="Inter" pitchFamily="34" charset="-120"/>
              </a:rPr>
              <a:t> Courses published between 2011 and 2017</a:t>
            </a:r>
            <a:endParaRPr lang="en-US" sz="2400" dirty="0"/>
          </a:p>
        </p:txBody>
      </p:sp>
      <p:sp>
        <p:nvSpPr>
          <p:cNvPr id="10" name="Text 0">
            <a:extLst>
              <a:ext uri="{FF2B5EF4-FFF2-40B4-BE49-F238E27FC236}">
                <a16:creationId xmlns:a16="http://schemas.microsoft.com/office/drawing/2014/main" id="{C2CA6B39-3B68-470B-8004-9053179F76CF}"/>
              </a:ext>
            </a:extLst>
          </p:cNvPr>
          <p:cNvSpPr/>
          <p:nvPr/>
        </p:nvSpPr>
        <p:spPr>
          <a:xfrm>
            <a:off x="1276788" y="1054530"/>
            <a:ext cx="5387102" cy="673418"/>
          </a:xfrm>
          <a:prstGeom prst="rect">
            <a:avLst/>
          </a:prstGeom>
          <a:noFill/>
          <a:ln/>
        </p:spPr>
        <p:txBody>
          <a:bodyPr wrap="none" lIns="0" tIns="0" rIns="0" bIns="0" rtlCol="0" anchor="t"/>
          <a:lstStyle/>
          <a:p>
            <a:pPr>
              <a:lnSpc>
                <a:spcPts val="5299"/>
              </a:lnSpc>
            </a:pPr>
            <a:r>
              <a:rPr lang="en-US" sz="4200" b="1" dirty="0">
                <a:solidFill>
                  <a:srgbClr val="BE49DF"/>
                </a:solidFill>
                <a:latin typeface="Inter Bold" pitchFamily="34" charset="0"/>
                <a:ea typeface="Inter Bold" pitchFamily="34" charset="-122"/>
                <a:cs typeface="Inter Bold" pitchFamily="34" charset="-120"/>
              </a:rPr>
              <a:t>Dataset Snapshot</a:t>
            </a:r>
          </a:p>
          <a:p>
            <a:pPr>
              <a:lnSpc>
                <a:spcPts val="5299"/>
              </a:lnSpc>
            </a:pPr>
            <a:endParaRPr lang="en-US" sz="4200" b="1" dirty="0">
              <a:solidFill>
                <a:srgbClr val="BE49DF"/>
              </a:solidFill>
              <a:latin typeface="Inter Bold" pitchFamily="34" charset="0"/>
              <a:ea typeface="Inter Bold" pitchFamily="34" charset="-122"/>
            </a:endParaRPr>
          </a:p>
          <a:p>
            <a:pPr>
              <a:lnSpc>
                <a:spcPts val="5299"/>
              </a:lnSpc>
            </a:pPr>
            <a:endParaRPr lang="en-US" sz="4200" b="1" dirty="0">
              <a:solidFill>
                <a:srgbClr val="BE49DF"/>
              </a:solidFill>
              <a:latin typeface="Inter Bold" pitchFamily="34" charset="0"/>
              <a:ea typeface="Inter Bold" pitchFamily="34" charset="-122"/>
            </a:endParaRPr>
          </a:p>
          <a:p>
            <a:pPr>
              <a:lnSpc>
                <a:spcPts val="5299"/>
              </a:lnSpc>
            </a:pPr>
            <a:endParaRPr lang="en-US" sz="4200" dirty="0"/>
          </a:p>
        </p:txBody>
      </p:sp>
      <p:pic>
        <p:nvPicPr>
          <p:cNvPr id="29" name="Graphic 28" descr="Research with solid fill">
            <a:extLst>
              <a:ext uri="{FF2B5EF4-FFF2-40B4-BE49-F238E27FC236}">
                <a16:creationId xmlns:a16="http://schemas.microsoft.com/office/drawing/2014/main" id="{52FF1F8C-665E-4BEA-83C0-B9B35D40B3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180802" y="800576"/>
            <a:ext cx="1254026" cy="1254026"/>
          </a:xfrm>
          <a:prstGeom prst="rect">
            <a:avLst/>
          </a:prstGeom>
        </p:spPr>
      </p:pic>
      <p:pic>
        <p:nvPicPr>
          <p:cNvPr id="4" name="Picture 3">
            <a:extLst>
              <a:ext uri="{FF2B5EF4-FFF2-40B4-BE49-F238E27FC236}">
                <a16:creationId xmlns:a16="http://schemas.microsoft.com/office/drawing/2014/main" id="{0E120367-E556-490B-821D-B2BF89A09E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96800" y="-271442"/>
            <a:ext cx="5899534" cy="10906127"/>
          </a:xfrm>
          <a:prstGeom prst="rect">
            <a:avLst/>
          </a:prstGeom>
        </p:spPr>
      </p:pic>
    </p:spTree>
    <p:extLst>
      <p:ext uri="{BB962C8B-B14F-4D97-AF65-F5344CB8AC3E}">
        <p14:creationId xmlns:p14="http://schemas.microsoft.com/office/powerpoint/2010/main" val="1523858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3ED72-DEB6-4E39-A3E0-04B4955C4690}"/>
              </a:ext>
            </a:extLst>
          </p:cNvPr>
          <p:cNvSpPr>
            <a:spLocks noGrp="1"/>
          </p:cNvSpPr>
          <p:nvPr>
            <p:ph type="title"/>
          </p:nvPr>
        </p:nvSpPr>
        <p:spPr/>
        <p:txBody>
          <a:bodyPr/>
          <a:lstStyle/>
          <a:p>
            <a:endParaRPr lang="en-IN"/>
          </a:p>
        </p:txBody>
      </p:sp>
      <p:grpSp>
        <p:nvGrpSpPr>
          <p:cNvPr id="3" name="Group 3">
            <a:extLst>
              <a:ext uri="{FF2B5EF4-FFF2-40B4-BE49-F238E27FC236}">
                <a16:creationId xmlns:a16="http://schemas.microsoft.com/office/drawing/2014/main" id="{2BA152FC-E612-4BC8-AAAD-AC17C5AA4AAD}"/>
              </a:ext>
            </a:extLst>
          </p:cNvPr>
          <p:cNvGrpSpPr/>
          <p:nvPr/>
        </p:nvGrpSpPr>
        <p:grpSpPr>
          <a:xfrm>
            <a:off x="0" y="0"/>
            <a:ext cx="18288000" cy="11158039"/>
            <a:chOff x="-3" y="333669"/>
            <a:chExt cx="24384000" cy="13716000"/>
          </a:xfrm>
        </p:grpSpPr>
        <p:sp>
          <p:nvSpPr>
            <p:cNvPr id="4" name="Freeform 4">
              <a:extLst>
                <a:ext uri="{FF2B5EF4-FFF2-40B4-BE49-F238E27FC236}">
                  <a16:creationId xmlns:a16="http://schemas.microsoft.com/office/drawing/2014/main" id="{98EFA784-0FA0-452E-8443-AA338D9C2825}"/>
                </a:ext>
              </a:extLst>
            </p:cNvPr>
            <p:cNvSpPr/>
            <p:nvPr/>
          </p:nvSpPr>
          <p:spPr>
            <a:xfrm>
              <a:off x="-3" y="333669"/>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1F6FF"/>
            </a:solidFill>
          </p:spPr>
          <p:txBody>
            <a:bodyPr/>
            <a:lstStyle/>
            <a:p>
              <a:endParaRPr lang="en-US" sz="2800" dirty="0"/>
            </a:p>
            <a:p>
              <a:endParaRPr lang="en-US" sz="2800" dirty="0"/>
            </a:p>
            <a:p>
              <a:endParaRPr lang="en-US" sz="2800" dirty="0"/>
            </a:p>
            <a:p>
              <a:endParaRPr lang="en-US" sz="2800" dirty="0"/>
            </a:p>
            <a:p>
              <a:endParaRPr lang="en-US" sz="2800" dirty="0"/>
            </a:p>
            <a:p>
              <a:r>
                <a:rPr lang="en-US" sz="2800" dirty="0"/>
                <a:t>            </a:t>
              </a:r>
              <a:endParaRPr lang="en-IN" sz="2800" dirty="0"/>
            </a:p>
          </p:txBody>
        </p:sp>
      </p:grpSp>
      <p:sp>
        <p:nvSpPr>
          <p:cNvPr id="8" name="TextBox 7">
            <a:extLst>
              <a:ext uri="{FF2B5EF4-FFF2-40B4-BE49-F238E27FC236}">
                <a16:creationId xmlns:a16="http://schemas.microsoft.com/office/drawing/2014/main" id="{0E3492F1-6B71-4ACC-A352-B6E5B2D1A502}"/>
              </a:ext>
            </a:extLst>
          </p:cNvPr>
          <p:cNvSpPr txBox="1"/>
          <p:nvPr/>
        </p:nvSpPr>
        <p:spPr>
          <a:xfrm>
            <a:off x="1697355" y="803177"/>
            <a:ext cx="9387840" cy="1034194"/>
          </a:xfrm>
          <a:prstGeom prst="rect">
            <a:avLst/>
          </a:prstGeom>
          <a:noFill/>
        </p:spPr>
        <p:txBody>
          <a:bodyPr wrap="square">
            <a:spAutoFit/>
          </a:bodyPr>
          <a:lstStyle/>
          <a:p>
            <a:pPr>
              <a:lnSpc>
                <a:spcPts val="8124"/>
              </a:lnSpc>
            </a:pPr>
            <a:r>
              <a:rPr lang="en-US" sz="5400" b="1" dirty="0">
                <a:solidFill>
                  <a:srgbClr val="BE49DF"/>
                </a:solidFill>
                <a:latin typeface="Inter Bold"/>
                <a:ea typeface="Inter Bold"/>
                <a:cs typeface="Inter Bold"/>
                <a:sym typeface="Inter Bold"/>
              </a:rPr>
              <a:t>Tools and Workflow:</a:t>
            </a:r>
          </a:p>
        </p:txBody>
      </p:sp>
      <p:sp>
        <p:nvSpPr>
          <p:cNvPr id="10" name="TextBox 9">
            <a:extLst>
              <a:ext uri="{FF2B5EF4-FFF2-40B4-BE49-F238E27FC236}">
                <a16:creationId xmlns:a16="http://schemas.microsoft.com/office/drawing/2014/main" id="{44CB9C51-48B0-43EF-B345-C3666C55451C}"/>
              </a:ext>
            </a:extLst>
          </p:cNvPr>
          <p:cNvSpPr txBox="1"/>
          <p:nvPr/>
        </p:nvSpPr>
        <p:spPr>
          <a:xfrm>
            <a:off x="1697355" y="1814511"/>
            <a:ext cx="8382000" cy="8956298"/>
          </a:xfrm>
          <a:prstGeom prst="rect">
            <a:avLst/>
          </a:prstGeom>
          <a:noFill/>
        </p:spPr>
        <p:txBody>
          <a:bodyPr wrap="square">
            <a:spAutoFit/>
          </a:bodyPr>
          <a:lstStyle/>
          <a:p>
            <a:r>
              <a:rPr lang="en-IN" sz="2400" dirty="0">
                <a:latin typeface="Inter Bold" panose="020B0604020202020204" charset="0"/>
                <a:ea typeface="Inter Bold" panose="020B0604020202020204" charset="0"/>
              </a:rPr>
              <a:t>1</a:t>
            </a:r>
            <a:r>
              <a:rPr lang="en-IN" sz="2400" dirty="0">
                <a:latin typeface="Inter" panose="020B0604020202020204" charset="0"/>
                <a:ea typeface="Inter" panose="020B0604020202020204" charset="0"/>
              </a:rPr>
              <a:t>. MySQL Workbench (Structured Query Language)</a:t>
            </a:r>
          </a:p>
          <a:p>
            <a:r>
              <a:rPr lang="en-IN" sz="2400" dirty="0">
                <a:latin typeface="Inter" panose="020B0604020202020204" charset="0"/>
                <a:ea typeface="Inter" panose="020B0604020202020204" charset="0"/>
              </a:rPr>
              <a:t>• Primary tool for data querying, filtering, and joining tables.</a:t>
            </a:r>
          </a:p>
          <a:p>
            <a:r>
              <a:rPr lang="en-IN" sz="2400" dirty="0">
                <a:latin typeface="Inter" panose="020B0604020202020204" charset="0"/>
                <a:ea typeface="Inter" panose="020B0604020202020204" charset="0"/>
              </a:rPr>
              <a:t>• Used to generate insights from raw datasets (e.g., user behaviour, course ratings, revenue trends).</a:t>
            </a:r>
          </a:p>
          <a:p>
            <a:endParaRPr lang="en-IN" sz="2400" dirty="0">
              <a:latin typeface="Inter" panose="020B0604020202020204" charset="0"/>
              <a:ea typeface="Inter" panose="020B0604020202020204" charset="0"/>
            </a:endParaRPr>
          </a:p>
          <a:p>
            <a:r>
              <a:rPr lang="en-IN" sz="2400" dirty="0">
                <a:latin typeface="Inter" panose="020B0604020202020204" charset="0"/>
                <a:ea typeface="Inter" panose="020B0604020202020204" charset="0"/>
              </a:rPr>
              <a:t>2. Microsoft Excel</a:t>
            </a:r>
          </a:p>
          <a:p>
            <a:r>
              <a:rPr lang="en-IN" sz="2400" dirty="0">
                <a:latin typeface="Inter" panose="020B0604020202020204" charset="0"/>
                <a:ea typeface="Inter" panose="020B0604020202020204" charset="0"/>
              </a:rPr>
              <a:t>• Used to import query results and create interactive charts and visualizations.</a:t>
            </a:r>
          </a:p>
          <a:p>
            <a:r>
              <a:rPr lang="en-IN" sz="2400" dirty="0">
                <a:latin typeface="Inter" panose="020B0604020202020204" charset="0"/>
                <a:ea typeface="Inter" panose="020B0604020202020204" charset="0"/>
              </a:rPr>
              <a:t>• Enabled clean formatting and chart design for reporting.</a:t>
            </a:r>
          </a:p>
          <a:p>
            <a:endParaRPr lang="en-IN" sz="2400" dirty="0">
              <a:latin typeface="Inter" panose="020B0604020202020204" charset="0"/>
              <a:ea typeface="Inter" panose="020B0604020202020204" charset="0"/>
            </a:endParaRPr>
          </a:p>
          <a:p>
            <a:r>
              <a:rPr lang="en-IN" sz="2400" dirty="0">
                <a:latin typeface="Inter" panose="020B0604020202020204" charset="0"/>
                <a:ea typeface="Inter" panose="020B0604020202020204" charset="0"/>
              </a:rPr>
              <a:t>3. PowerPoint</a:t>
            </a:r>
          </a:p>
          <a:p>
            <a:r>
              <a:rPr lang="en-IN" sz="2400" dirty="0">
                <a:latin typeface="Inter" panose="020B0604020202020204" charset="0"/>
                <a:ea typeface="Inter" panose="020B0604020202020204" charset="0"/>
              </a:rPr>
              <a:t>• Final presentation medium for compiling insights, charts, and conclusions.</a:t>
            </a:r>
          </a:p>
          <a:p>
            <a:r>
              <a:rPr lang="en-IN" sz="2400" dirty="0">
                <a:latin typeface="Inter" panose="020B0604020202020204" charset="0"/>
                <a:ea typeface="Inter" panose="020B0604020202020204" charset="0"/>
              </a:rPr>
              <a:t>• Made the project visually engaging and easy to communicate.</a:t>
            </a:r>
          </a:p>
          <a:p>
            <a:endParaRPr lang="en-IN" sz="2400" dirty="0">
              <a:latin typeface="Inter" panose="020B0604020202020204" charset="0"/>
              <a:ea typeface="Inter" panose="020B0604020202020204" charset="0"/>
            </a:endParaRPr>
          </a:p>
          <a:p>
            <a:r>
              <a:rPr lang="en-IN" sz="2400" dirty="0">
                <a:latin typeface="Inter" panose="020B0604020202020204" charset="0"/>
                <a:ea typeface="Inter" panose="020B0604020202020204" charset="0"/>
              </a:rPr>
              <a:t>4. Command Prompt (CMD)</a:t>
            </a:r>
          </a:p>
          <a:p>
            <a:r>
              <a:rPr lang="en-IN" sz="2400" dirty="0">
                <a:latin typeface="Inter" panose="020B0604020202020204" charset="0"/>
                <a:ea typeface="Inter" panose="020B0604020202020204" charset="0"/>
              </a:rPr>
              <a:t>• Used to efficiently import large datasets using command-line utilities.</a:t>
            </a:r>
          </a:p>
          <a:p>
            <a:r>
              <a:rPr lang="en-IN" sz="2400" dirty="0">
                <a:latin typeface="Inter" panose="020B0604020202020204" charset="0"/>
                <a:ea typeface="Inter" panose="020B0604020202020204" charset="0"/>
              </a:rPr>
              <a:t>• Enabled faster data handling compared to manual import.</a:t>
            </a:r>
          </a:p>
          <a:p>
            <a:endParaRPr lang="en-IN" sz="2400" dirty="0">
              <a:latin typeface="Inter Bold" panose="020B0604020202020204" charset="0"/>
              <a:ea typeface="Inter Bold" panose="020B0604020202020204" charset="0"/>
            </a:endParaRPr>
          </a:p>
        </p:txBody>
      </p:sp>
      <p:pic>
        <p:nvPicPr>
          <p:cNvPr id="12" name="Graphic 11" descr="Gears with solid fill">
            <a:extLst>
              <a:ext uri="{FF2B5EF4-FFF2-40B4-BE49-F238E27FC236}">
                <a16:creationId xmlns:a16="http://schemas.microsoft.com/office/drawing/2014/main" id="{4D5A5019-DC71-4750-B55B-5A2F45D746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5800" y="228460"/>
            <a:ext cx="1661160" cy="1638989"/>
          </a:xfrm>
          <a:prstGeom prst="rect">
            <a:avLst/>
          </a:prstGeom>
        </p:spPr>
      </p:pic>
      <p:pic>
        <p:nvPicPr>
          <p:cNvPr id="18" name="Picture 17">
            <a:extLst>
              <a:ext uri="{FF2B5EF4-FFF2-40B4-BE49-F238E27FC236}">
                <a16:creationId xmlns:a16="http://schemas.microsoft.com/office/drawing/2014/main" id="{25296603-7600-4898-BAD4-9BCD3F38E454}"/>
              </a:ext>
            </a:extLst>
          </p:cNvPr>
          <p:cNvPicPr>
            <a:picLocks noChangeAspect="1"/>
          </p:cNvPicPr>
          <p:nvPr/>
        </p:nvPicPr>
        <p:blipFill rotWithShape="1">
          <a:blip r:embed="rId4">
            <a:extLst>
              <a:ext uri="{28A0092B-C50C-407E-A947-70E740481C1C}">
                <a14:useLocalDpi xmlns:a14="http://schemas.microsoft.com/office/drawing/2010/main" val="0"/>
              </a:ext>
            </a:extLst>
          </a:blip>
          <a:srcRect t="878" r="1716" b="15904"/>
          <a:stretch/>
        </p:blipFill>
        <p:spPr>
          <a:xfrm>
            <a:off x="9399270" y="1181100"/>
            <a:ext cx="8816340" cy="8956298"/>
          </a:xfrm>
          <a:prstGeom prst="rect">
            <a:avLst/>
          </a:prstGeom>
          <a:scene3d>
            <a:camera prst="isometricOffAxis2Left"/>
            <a:lightRig rig="threePt" dir="t"/>
          </a:scene3d>
        </p:spPr>
      </p:pic>
    </p:spTree>
    <p:extLst>
      <p:ext uri="{BB962C8B-B14F-4D97-AF65-F5344CB8AC3E}">
        <p14:creationId xmlns:p14="http://schemas.microsoft.com/office/powerpoint/2010/main" val="3434462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0">
            <a:extLst>
              <a:ext uri="{FF2B5EF4-FFF2-40B4-BE49-F238E27FC236}">
                <a16:creationId xmlns:a16="http://schemas.microsoft.com/office/drawing/2014/main" id="{B2B74CEF-8636-4BD7-AEEE-A7718F33F909}"/>
              </a:ext>
            </a:extLst>
          </p:cNvPr>
          <p:cNvSpPr>
            <a:spLocks noGrp="1"/>
          </p:cNvSpPr>
          <p:nvPr>
            <p:ph type="title"/>
          </p:nvPr>
        </p:nvSpPr>
        <p:spPr>
          <a:xfrm>
            <a:off x="533400" y="876300"/>
            <a:ext cx="8229600" cy="1143000"/>
          </a:xfrm>
          <a:prstGeom prst="rect">
            <a:avLst/>
          </a:prstGeom>
          <a:noFill/>
          <a:ln/>
        </p:spPr>
        <p:txBody>
          <a:bodyPr vert="horz" wrap="none" lIns="0" tIns="0" rIns="0" bIns="0" rtlCol="0" anchor="t">
            <a:normAutofit/>
          </a:bodyPr>
          <a:lstStyle/>
          <a:p>
            <a:pPr>
              <a:lnSpc>
                <a:spcPts val="4151"/>
              </a:lnSpc>
            </a:pPr>
            <a:r>
              <a:rPr lang="en-US" sz="3300" b="1" dirty="0">
                <a:solidFill>
                  <a:srgbClr val="000000"/>
                </a:solidFill>
                <a:latin typeface="Inter Bold" pitchFamily="34" charset="0"/>
                <a:ea typeface="Inter Bold" pitchFamily="34" charset="-122"/>
                <a:cs typeface="Inter Bold" pitchFamily="34" charset="-120"/>
              </a:rPr>
              <a:t>📄</a:t>
            </a:r>
            <a:r>
              <a:rPr lang="en-US" sz="3300" b="1" dirty="0">
                <a:solidFill>
                  <a:srgbClr val="BE49DF"/>
                </a:solidFill>
                <a:latin typeface="Inter Bold" pitchFamily="34" charset="0"/>
                <a:ea typeface="Inter Bold" pitchFamily="34" charset="-122"/>
                <a:cs typeface="Inter Bold" pitchFamily="34" charset="-120"/>
              </a:rPr>
              <a:t> Database Design Overview</a:t>
            </a:r>
            <a:endParaRPr lang="en-US" sz="3300" dirty="0"/>
          </a:p>
        </p:txBody>
      </p:sp>
      <p:grpSp>
        <p:nvGrpSpPr>
          <p:cNvPr id="7" name="Group 4">
            <a:extLst>
              <a:ext uri="{FF2B5EF4-FFF2-40B4-BE49-F238E27FC236}">
                <a16:creationId xmlns:a16="http://schemas.microsoft.com/office/drawing/2014/main" id="{70401D84-52A2-494A-8161-E8895A9043F5}"/>
              </a:ext>
            </a:extLst>
          </p:cNvPr>
          <p:cNvGrpSpPr/>
          <p:nvPr/>
        </p:nvGrpSpPr>
        <p:grpSpPr>
          <a:xfrm>
            <a:off x="2" y="-182880"/>
            <a:ext cx="18288000" cy="10287000"/>
            <a:chOff x="0" y="0"/>
            <a:chExt cx="24384000" cy="13716000"/>
          </a:xfrm>
        </p:grpSpPr>
        <p:sp>
          <p:nvSpPr>
            <p:cNvPr id="8" name="Freeform 5">
              <a:extLst>
                <a:ext uri="{FF2B5EF4-FFF2-40B4-BE49-F238E27FC236}">
                  <a16:creationId xmlns:a16="http://schemas.microsoft.com/office/drawing/2014/main" id="{B2266440-DB8B-4ED0-823E-F6DF82D51A48}"/>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1F6FF"/>
            </a:solidFill>
          </p:spPr>
        </p:sp>
      </p:grpSp>
      <p:sp>
        <p:nvSpPr>
          <p:cNvPr id="9" name="Text 0">
            <a:extLst>
              <a:ext uri="{FF2B5EF4-FFF2-40B4-BE49-F238E27FC236}">
                <a16:creationId xmlns:a16="http://schemas.microsoft.com/office/drawing/2014/main" id="{66891610-5DA0-43C8-B908-92311E4812DF}"/>
              </a:ext>
            </a:extLst>
          </p:cNvPr>
          <p:cNvSpPr/>
          <p:nvPr/>
        </p:nvSpPr>
        <p:spPr>
          <a:xfrm>
            <a:off x="1219201" y="997817"/>
            <a:ext cx="7435810" cy="937855"/>
          </a:xfrm>
          <a:prstGeom prst="rect">
            <a:avLst/>
          </a:prstGeom>
          <a:noFill/>
          <a:ln/>
        </p:spPr>
        <p:txBody>
          <a:bodyPr wrap="none" lIns="0" tIns="0" rIns="0" bIns="0" rtlCol="0" anchor="t"/>
          <a:lstStyle/>
          <a:p>
            <a:pPr>
              <a:lnSpc>
                <a:spcPts val="4151"/>
              </a:lnSpc>
            </a:pPr>
            <a:r>
              <a:rPr lang="en-US" sz="3300" b="1" dirty="0">
                <a:solidFill>
                  <a:srgbClr val="BE49DF"/>
                </a:solidFill>
                <a:latin typeface="Inter Bold" pitchFamily="34" charset="0"/>
                <a:ea typeface="Inter Bold" pitchFamily="34" charset="-122"/>
                <a:cs typeface="Inter Bold" pitchFamily="34" charset="-120"/>
              </a:rPr>
              <a:t> Database Design Overview</a:t>
            </a:r>
            <a:endParaRPr lang="en-US" sz="3300" dirty="0"/>
          </a:p>
        </p:txBody>
      </p:sp>
      <p:sp>
        <p:nvSpPr>
          <p:cNvPr id="10" name="Shape 2">
            <a:extLst>
              <a:ext uri="{FF2B5EF4-FFF2-40B4-BE49-F238E27FC236}">
                <a16:creationId xmlns:a16="http://schemas.microsoft.com/office/drawing/2014/main" id="{9D841D2C-0B36-411C-9537-2D9D83DC8162}"/>
              </a:ext>
            </a:extLst>
          </p:cNvPr>
          <p:cNvSpPr/>
          <p:nvPr/>
        </p:nvSpPr>
        <p:spPr>
          <a:xfrm>
            <a:off x="785336" y="2019302"/>
            <a:ext cx="7444264" cy="7716917"/>
          </a:xfrm>
          <a:prstGeom prst="roundRect">
            <a:avLst>
              <a:gd name="adj" fmla="val 523"/>
            </a:avLst>
          </a:prstGeom>
          <a:solidFill>
            <a:srgbClr val="F0D4F7"/>
          </a:solidFill>
          <a:ln/>
        </p:spPr>
        <p:txBody>
          <a:bodyPr/>
          <a:lstStyle/>
          <a:p>
            <a:r>
              <a:rPr lang="en-IN" sz="2800" dirty="0"/>
              <a:t>create database Udemy;</a:t>
            </a:r>
          </a:p>
          <a:p>
            <a:r>
              <a:rPr lang="en-IN" sz="2800" dirty="0"/>
              <a:t>use Udemy;</a:t>
            </a:r>
          </a:p>
          <a:p>
            <a:r>
              <a:rPr lang="en-US" sz="2800" b="1" dirty="0"/>
              <a:t>Table Name: courses</a:t>
            </a:r>
            <a:br>
              <a:rPr lang="en-US" sz="2800" b="1" dirty="0"/>
            </a:br>
            <a:r>
              <a:rPr lang="en-US" sz="2800" b="1" dirty="0"/>
              <a:t>• Primary Key: course_id</a:t>
            </a:r>
            <a:endParaRPr lang="en-IN" sz="2800" b="1" dirty="0"/>
          </a:p>
          <a:p>
            <a:r>
              <a:rPr lang="en-IN" sz="2800" dirty="0"/>
              <a:t>create table courses</a:t>
            </a:r>
          </a:p>
          <a:p>
            <a:r>
              <a:rPr lang="en-IN" sz="2800" dirty="0"/>
              <a:t>(course id int primary key, </a:t>
            </a:r>
          </a:p>
          <a:p>
            <a:r>
              <a:rPr lang="en-IN" sz="2800" dirty="0"/>
              <a:t>Course title varchar(255),</a:t>
            </a:r>
          </a:p>
          <a:p>
            <a:r>
              <a:rPr lang="en-IN" sz="2800" dirty="0"/>
              <a:t>URL varchar(2083),</a:t>
            </a:r>
          </a:p>
          <a:p>
            <a:r>
              <a:rPr lang="en-IN" sz="2800" dirty="0"/>
              <a:t>is_paid varchar(10), </a:t>
            </a:r>
          </a:p>
          <a:p>
            <a:r>
              <a:rPr lang="en-IN" sz="2800" dirty="0"/>
              <a:t>price int, </a:t>
            </a:r>
          </a:p>
          <a:p>
            <a:r>
              <a:rPr lang="en-IN" sz="2800" dirty="0"/>
              <a:t>Num subscribers int, </a:t>
            </a:r>
          </a:p>
          <a:p>
            <a:r>
              <a:rPr lang="en-IN" sz="2800" dirty="0"/>
              <a:t>Num reviews int, </a:t>
            </a:r>
          </a:p>
          <a:p>
            <a:r>
              <a:rPr lang="en-IN" sz="2800" dirty="0"/>
              <a:t>Num lectures int, </a:t>
            </a:r>
          </a:p>
          <a:p>
            <a:r>
              <a:rPr lang="en-IN" sz="2800" dirty="0"/>
              <a:t>level varchar(255),</a:t>
            </a:r>
          </a:p>
          <a:p>
            <a:r>
              <a:rPr lang="en-IN" sz="2800" dirty="0"/>
              <a:t>content duration float, </a:t>
            </a:r>
          </a:p>
          <a:p>
            <a:r>
              <a:rPr lang="en-IN" sz="2800" dirty="0"/>
              <a:t>published timestamp varchar(255), subject varchar(255));</a:t>
            </a:r>
          </a:p>
          <a:p>
            <a:endParaRPr lang="en-IN" dirty="0"/>
          </a:p>
        </p:txBody>
      </p:sp>
      <p:pic>
        <p:nvPicPr>
          <p:cNvPr id="11" name="Content Placeholder 4">
            <a:extLst>
              <a:ext uri="{FF2B5EF4-FFF2-40B4-BE49-F238E27FC236}">
                <a16:creationId xmlns:a16="http://schemas.microsoft.com/office/drawing/2014/main" id="{47D62790-5D98-4726-8078-9140DDB1C84D}"/>
              </a:ext>
            </a:extLst>
          </p:cNvPr>
          <p:cNvPicPr>
            <a:picLocks noChangeAspect="1"/>
          </p:cNvPicPr>
          <p:nvPr/>
        </p:nvPicPr>
        <p:blipFill rotWithShape="1">
          <a:blip r:embed="rId2">
            <a:extLst>
              <a:ext uri="{28A0092B-C50C-407E-A947-70E740481C1C}">
                <a14:useLocalDpi xmlns:a14="http://schemas.microsoft.com/office/drawing/2010/main" val="0"/>
              </a:ext>
            </a:extLst>
          </a:blip>
          <a:srcRect l="14797" t="14436" r="45712" b="40180"/>
          <a:stretch/>
        </p:blipFill>
        <p:spPr>
          <a:xfrm>
            <a:off x="8971167" y="2019301"/>
            <a:ext cx="8521722" cy="6705601"/>
          </a:xfrm>
          <a:prstGeom prst="rect">
            <a:avLst/>
          </a:prstGeom>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13" name="Graphic 12" descr="Database with solid fill">
            <a:extLst>
              <a:ext uri="{FF2B5EF4-FFF2-40B4-BE49-F238E27FC236}">
                <a16:creationId xmlns:a16="http://schemas.microsoft.com/office/drawing/2014/main" id="{9C084CC5-7557-4BF2-87EB-F6E3C48A68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9014" y="719500"/>
            <a:ext cx="1014577" cy="1014577"/>
          </a:xfrm>
          <a:prstGeom prst="rect">
            <a:avLst/>
          </a:prstGeom>
        </p:spPr>
      </p:pic>
    </p:spTree>
    <p:extLst>
      <p:ext uri="{BB962C8B-B14F-4D97-AF65-F5344CB8AC3E}">
        <p14:creationId xmlns:p14="http://schemas.microsoft.com/office/powerpoint/2010/main" val="3680402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4">
            <a:extLst>
              <a:ext uri="{FF2B5EF4-FFF2-40B4-BE49-F238E27FC236}">
                <a16:creationId xmlns:a16="http://schemas.microsoft.com/office/drawing/2014/main" id="{E0DAA513-5D39-4A23-B4D3-AB7E4F13F835}"/>
              </a:ext>
            </a:extLst>
          </p:cNvPr>
          <p:cNvGrpSpPr/>
          <p:nvPr/>
        </p:nvGrpSpPr>
        <p:grpSpPr>
          <a:xfrm>
            <a:off x="0" y="-45704"/>
            <a:ext cx="18288000" cy="10287000"/>
            <a:chOff x="0" y="0"/>
            <a:chExt cx="24384000" cy="13716000"/>
          </a:xfrm>
        </p:grpSpPr>
        <p:sp>
          <p:nvSpPr>
            <p:cNvPr id="20" name="Freeform 5">
              <a:extLst>
                <a:ext uri="{FF2B5EF4-FFF2-40B4-BE49-F238E27FC236}">
                  <a16:creationId xmlns:a16="http://schemas.microsoft.com/office/drawing/2014/main" id="{4C5C0876-94DC-4E01-98AE-DD68A3C0F6E6}"/>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1F6FF"/>
            </a:solidFill>
          </p:spPr>
        </p:sp>
      </p:grpSp>
      <p:sp>
        <p:nvSpPr>
          <p:cNvPr id="2" name="Title 1">
            <a:extLst>
              <a:ext uri="{FF2B5EF4-FFF2-40B4-BE49-F238E27FC236}">
                <a16:creationId xmlns:a16="http://schemas.microsoft.com/office/drawing/2014/main" id="{CAAE152A-024E-4E90-BF79-F2000898533D}"/>
              </a:ext>
            </a:extLst>
          </p:cNvPr>
          <p:cNvSpPr>
            <a:spLocks noGrp="1"/>
          </p:cNvSpPr>
          <p:nvPr>
            <p:ph type="title"/>
          </p:nvPr>
        </p:nvSpPr>
        <p:spPr>
          <a:xfrm>
            <a:off x="720090" y="672266"/>
            <a:ext cx="11696700" cy="1300847"/>
          </a:xfrm>
        </p:spPr>
        <p:txBody>
          <a:bodyPr>
            <a:normAutofit/>
          </a:bodyPr>
          <a:lstStyle/>
          <a:p>
            <a:r>
              <a:rPr lang="en-US" sz="6600" b="1" dirty="0">
                <a:solidFill>
                  <a:srgbClr val="BE49DF"/>
                </a:solidFill>
                <a:latin typeface="Inter Bold"/>
                <a:ea typeface="Inter Bold"/>
                <a:sym typeface="Inter Bold"/>
              </a:rPr>
              <a:t>        Analytical Focus Area:</a:t>
            </a:r>
            <a:endParaRPr lang="en-IN" dirty="0"/>
          </a:p>
        </p:txBody>
      </p:sp>
      <p:sp>
        <p:nvSpPr>
          <p:cNvPr id="11" name="Rectangle: Rounded Corners 10">
            <a:extLst>
              <a:ext uri="{FF2B5EF4-FFF2-40B4-BE49-F238E27FC236}">
                <a16:creationId xmlns:a16="http://schemas.microsoft.com/office/drawing/2014/main" id="{37CA0A15-27FA-4C5C-A59F-CD260311761A}"/>
              </a:ext>
            </a:extLst>
          </p:cNvPr>
          <p:cNvSpPr/>
          <p:nvPr/>
        </p:nvSpPr>
        <p:spPr>
          <a:xfrm>
            <a:off x="1257300" y="2644290"/>
            <a:ext cx="5067300" cy="674232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12" name="Rectangle: Rounded Corners 11">
            <a:extLst>
              <a:ext uri="{FF2B5EF4-FFF2-40B4-BE49-F238E27FC236}">
                <a16:creationId xmlns:a16="http://schemas.microsoft.com/office/drawing/2014/main" id="{B1927836-1B4F-45E8-A7C3-E41F2307972D}"/>
              </a:ext>
            </a:extLst>
          </p:cNvPr>
          <p:cNvSpPr/>
          <p:nvPr/>
        </p:nvSpPr>
        <p:spPr>
          <a:xfrm>
            <a:off x="6568440" y="2644290"/>
            <a:ext cx="5067300" cy="674232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13" name="Rectangle: Rounded Corners 12">
            <a:extLst>
              <a:ext uri="{FF2B5EF4-FFF2-40B4-BE49-F238E27FC236}">
                <a16:creationId xmlns:a16="http://schemas.microsoft.com/office/drawing/2014/main" id="{47354A3D-F09C-435E-A95E-36C25A01AB64}"/>
              </a:ext>
            </a:extLst>
          </p:cNvPr>
          <p:cNvSpPr/>
          <p:nvPr/>
        </p:nvSpPr>
        <p:spPr>
          <a:xfrm>
            <a:off x="12134850" y="2651760"/>
            <a:ext cx="5067300" cy="675756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pic>
        <p:nvPicPr>
          <p:cNvPr id="15" name="Picture 14">
            <a:extLst>
              <a:ext uri="{FF2B5EF4-FFF2-40B4-BE49-F238E27FC236}">
                <a16:creationId xmlns:a16="http://schemas.microsoft.com/office/drawing/2014/main" id="{A0D8E233-6F64-48F9-9B16-601C99A755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36805" y="7048500"/>
            <a:ext cx="4455795" cy="2909310"/>
          </a:xfrm>
          <a:prstGeom prst="rect">
            <a:avLst/>
          </a:prstGeom>
        </p:spPr>
      </p:pic>
      <p:pic>
        <p:nvPicPr>
          <p:cNvPr id="18" name="Graphic 17" descr="Bullseye with solid fill">
            <a:extLst>
              <a:ext uri="{FF2B5EF4-FFF2-40B4-BE49-F238E27FC236}">
                <a16:creationId xmlns:a16="http://schemas.microsoft.com/office/drawing/2014/main" id="{EED36AF4-99F5-4570-90E7-47D2AB7C71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57300" y="560890"/>
            <a:ext cx="1219200" cy="1219200"/>
          </a:xfrm>
          <a:prstGeom prst="rect">
            <a:avLst/>
          </a:prstGeom>
        </p:spPr>
      </p:pic>
      <p:sp>
        <p:nvSpPr>
          <p:cNvPr id="22" name="TextBox 21">
            <a:extLst>
              <a:ext uri="{FF2B5EF4-FFF2-40B4-BE49-F238E27FC236}">
                <a16:creationId xmlns:a16="http://schemas.microsoft.com/office/drawing/2014/main" id="{4C788471-B3A4-472C-A172-05A4337E4E66}"/>
              </a:ext>
            </a:extLst>
          </p:cNvPr>
          <p:cNvSpPr txBox="1"/>
          <p:nvPr/>
        </p:nvSpPr>
        <p:spPr>
          <a:xfrm>
            <a:off x="1674495" y="3251137"/>
            <a:ext cx="4038600" cy="4001095"/>
          </a:xfrm>
          <a:prstGeom prst="rect">
            <a:avLst/>
          </a:prstGeom>
          <a:noFill/>
        </p:spPr>
        <p:txBody>
          <a:bodyPr wrap="square">
            <a:spAutoFit/>
          </a:bodyPr>
          <a:lstStyle/>
          <a:p>
            <a:r>
              <a:rPr lang="en-US" sz="2000" b="1" dirty="0">
                <a:solidFill>
                  <a:schemeClr val="bg1"/>
                </a:solidFill>
                <a:latin typeface="Inter" panose="020B0604020202020204" charset="0"/>
                <a:ea typeface="Inter" panose="020B0604020202020204" charset="0"/>
              </a:rPr>
              <a:t>💰</a:t>
            </a:r>
            <a:r>
              <a:rPr lang="en-US" b="1" dirty="0">
                <a:solidFill>
                  <a:schemeClr val="bg1"/>
                </a:solidFill>
                <a:latin typeface="Inter" panose="020B0604020202020204" charset="0"/>
                <a:ea typeface="Inter" panose="020B0604020202020204" charset="0"/>
              </a:rPr>
              <a:t> </a:t>
            </a:r>
            <a:r>
              <a:rPr lang="en-US" sz="2000" b="1" dirty="0">
                <a:solidFill>
                  <a:schemeClr val="bg1"/>
                </a:solidFill>
                <a:latin typeface="Inter" panose="020B0604020202020204" charset="0"/>
                <a:ea typeface="Inter" panose="020B0604020202020204" charset="0"/>
              </a:rPr>
              <a:t>Revenue-based Analysis</a:t>
            </a:r>
          </a:p>
          <a:p>
            <a:endParaRPr lang="en-US" b="1" i="0" dirty="0">
              <a:solidFill>
                <a:schemeClr val="bg1"/>
              </a:solidFill>
              <a:effectLst/>
              <a:latin typeface="Inter" panose="020B0604020202020204" charset="0"/>
              <a:ea typeface="Inter" panose="020B0604020202020204" charset="0"/>
            </a:endParaRPr>
          </a:p>
          <a:p>
            <a:r>
              <a:rPr lang="en-US" i="0" dirty="0">
                <a:solidFill>
                  <a:schemeClr val="bg1"/>
                </a:solidFill>
                <a:effectLst/>
                <a:latin typeface="Inter" panose="020B0604020202020204" charset="0"/>
                <a:ea typeface="Inter" panose="020B0604020202020204" charset="0"/>
              </a:rPr>
              <a:t>Subject-wise Total Revenue</a:t>
            </a:r>
            <a:endParaRPr lang="en-US" dirty="0">
              <a:solidFill>
                <a:schemeClr val="bg1"/>
              </a:solidFill>
              <a:effectLst/>
              <a:latin typeface="Inter" panose="020B0604020202020204" charset="0"/>
              <a:ea typeface="Inter" panose="020B0604020202020204" charset="0"/>
            </a:endParaRPr>
          </a:p>
          <a:p>
            <a:r>
              <a:rPr lang="en-US" i="0" dirty="0">
                <a:solidFill>
                  <a:schemeClr val="bg1"/>
                </a:solidFill>
                <a:effectLst/>
                <a:latin typeface="Inter" panose="020B0604020202020204" charset="0"/>
                <a:ea typeface="Inter" panose="020B0604020202020204" charset="0"/>
              </a:rPr>
              <a:t>➤ Identify which subject categories generate the most revenue</a:t>
            </a:r>
            <a:endParaRPr lang="en-US" dirty="0">
              <a:solidFill>
                <a:schemeClr val="bg1"/>
              </a:solidFill>
              <a:effectLst/>
              <a:latin typeface="Inter" panose="020B0604020202020204" charset="0"/>
              <a:ea typeface="Inter" panose="020B0604020202020204" charset="0"/>
            </a:endParaRPr>
          </a:p>
          <a:p>
            <a:r>
              <a:rPr lang="en-US" i="0" dirty="0">
                <a:solidFill>
                  <a:schemeClr val="bg1"/>
                </a:solidFill>
                <a:effectLst/>
                <a:latin typeface="Inter" panose="020B0604020202020204" charset="0"/>
                <a:ea typeface="Inter" panose="020B0604020202020204" charset="0"/>
              </a:rPr>
              <a:t>Course-Level wise Revenue Generation</a:t>
            </a:r>
            <a:endParaRPr lang="en-US" dirty="0">
              <a:solidFill>
                <a:schemeClr val="bg1"/>
              </a:solidFill>
              <a:effectLst/>
              <a:latin typeface="Inter" panose="020B0604020202020204" charset="0"/>
              <a:ea typeface="Inter" panose="020B0604020202020204" charset="0"/>
            </a:endParaRPr>
          </a:p>
          <a:p>
            <a:r>
              <a:rPr lang="en-US" i="0" dirty="0">
                <a:solidFill>
                  <a:schemeClr val="bg1"/>
                </a:solidFill>
                <a:effectLst/>
                <a:latin typeface="Inter" panose="020B0604020202020204" charset="0"/>
                <a:ea typeface="Inter" panose="020B0604020202020204" charset="0"/>
              </a:rPr>
              <a:t>➤ Pinpoint high-earning individual courses</a:t>
            </a:r>
            <a:endParaRPr lang="en-US" dirty="0">
              <a:solidFill>
                <a:schemeClr val="bg1"/>
              </a:solidFill>
              <a:effectLst/>
              <a:latin typeface="Inter" panose="020B0604020202020204" charset="0"/>
              <a:ea typeface="Inter" panose="020B0604020202020204" charset="0"/>
            </a:endParaRPr>
          </a:p>
          <a:p>
            <a:r>
              <a:rPr lang="en-US" i="0" dirty="0">
                <a:solidFill>
                  <a:schemeClr val="bg1"/>
                </a:solidFill>
                <a:effectLst/>
                <a:latin typeface="Inter" panose="020B0604020202020204" charset="0"/>
                <a:ea typeface="Inter" panose="020B0604020202020204" charset="0"/>
              </a:rPr>
              <a:t>Top 10 Free Courses Causing Revenue Loss</a:t>
            </a:r>
            <a:endParaRPr lang="en-US" dirty="0">
              <a:solidFill>
                <a:schemeClr val="bg1"/>
              </a:solidFill>
              <a:effectLst/>
              <a:latin typeface="Inter" panose="020B0604020202020204" charset="0"/>
              <a:ea typeface="Inter" panose="020B0604020202020204" charset="0"/>
            </a:endParaRPr>
          </a:p>
          <a:p>
            <a:r>
              <a:rPr lang="en-US" i="0" dirty="0">
                <a:solidFill>
                  <a:schemeClr val="bg1"/>
                </a:solidFill>
                <a:effectLst/>
                <a:latin typeface="Inter" panose="020B0604020202020204" charset="0"/>
                <a:ea typeface="Inter" panose="020B0604020202020204" charset="0"/>
              </a:rPr>
              <a:t>➤ Detect free content that could be monetized</a:t>
            </a:r>
            <a:endParaRPr lang="en-US" dirty="0">
              <a:solidFill>
                <a:schemeClr val="bg1"/>
              </a:solidFill>
              <a:effectLst/>
              <a:latin typeface="Inter" panose="020B0604020202020204" charset="0"/>
              <a:ea typeface="Inter" panose="020B0604020202020204" charset="0"/>
            </a:endParaRPr>
          </a:p>
        </p:txBody>
      </p:sp>
      <p:sp>
        <p:nvSpPr>
          <p:cNvPr id="24" name="TextBox 23">
            <a:extLst>
              <a:ext uri="{FF2B5EF4-FFF2-40B4-BE49-F238E27FC236}">
                <a16:creationId xmlns:a16="http://schemas.microsoft.com/office/drawing/2014/main" id="{717E5794-11EA-4FE1-98BE-9B499BC09F0A}"/>
              </a:ext>
            </a:extLst>
          </p:cNvPr>
          <p:cNvSpPr txBox="1"/>
          <p:nvPr/>
        </p:nvSpPr>
        <p:spPr>
          <a:xfrm>
            <a:off x="6705600" y="3251136"/>
            <a:ext cx="4610100" cy="2369880"/>
          </a:xfrm>
          <a:prstGeom prst="rect">
            <a:avLst/>
          </a:prstGeom>
          <a:noFill/>
        </p:spPr>
        <p:txBody>
          <a:bodyPr wrap="square">
            <a:spAutoFit/>
          </a:bodyPr>
          <a:lstStyle/>
          <a:p>
            <a:r>
              <a:rPr lang="en-IN" sz="2000" b="1" dirty="0">
                <a:solidFill>
                  <a:schemeClr val="bg1"/>
                </a:solidFill>
                <a:latin typeface="Inter" panose="020B0604020202020204" charset="0"/>
                <a:ea typeface="Inter" panose="020B0604020202020204" charset="0"/>
              </a:rPr>
              <a:t>📊  Engagement Metrics Analysis </a:t>
            </a:r>
          </a:p>
          <a:p>
            <a:endParaRPr lang="en-IN" sz="2000" b="1" dirty="0">
              <a:solidFill>
                <a:schemeClr val="bg1"/>
              </a:solidFill>
              <a:latin typeface="Inter" panose="020B0604020202020204" charset="0"/>
              <a:ea typeface="Inter" panose="020B0604020202020204" charset="0"/>
            </a:endParaRPr>
          </a:p>
          <a:p>
            <a:r>
              <a:rPr lang="en-IN" dirty="0">
                <a:solidFill>
                  <a:schemeClr val="bg1"/>
                </a:solidFill>
                <a:latin typeface="Inter" panose="020B0604020202020204" charset="0"/>
                <a:ea typeface="Inter" panose="020B0604020202020204" charset="0"/>
              </a:rPr>
              <a:t>Engagement vs Course Duration</a:t>
            </a:r>
          </a:p>
          <a:p>
            <a:r>
              <a:rPr lang="en-IN" dirty="0">
                <a:solidFill>
                  <a:schemeClr val="bg1"/>
                </a:solidFill>
                <a:latin typeface="Inter" panose="020B0604020202020204" charset="0"/>
                <a:ea typeface="Inter" panose="020B0604020202020204" charset="0"/>
              </a:rPr>
              <a:t>➤ Analyse whether course length affects learner engagement</a:t>
            </a:r>
          </a:p>
          <a:p>
            <a:r>
              <a:rPr lang="en-IN" dirty="0">
                <a:solidFill>
                  <a:schemeClr val="bg1"/>
                </a:solidFill>
                <a:latin typeface="Inter" panose="020B0604020202020204" charset="0"/>
                <a:ea typeface="Inter" panose="020B0604020202020204" charset="0"/>
              </a:rPr>
              <a:t>Free vs Paid Course Engagement</a:t>
            </a:r>
          </a:p>
          <a:p>
            <a:r>
              <a:rPr lang="en-IN" dirty="0">
                <a:solidFill>
                  <a:schemeClr val="bg1"/>
                </a:solidFill>
                <a:latin typeface="Inter" panose="020B0604020202020204" charset="0"/>
                <a:ea typeface="Inter" panose="020B0604020202020204" charset="0"/>
              </a:rPr>
              <a:t>➤ Compare how users interact with free vs paid content</a:t>
            </a:r>
          </a:p>
        </p:txBody>
      </p:sp>
      <p:sp>
        <p:nvSpPr>
          <p:cNvPr id="26" name="TextBox 25">
            <a:extLst>
              <a:ext uri="{FF2B5EF4-FFF2-40B4-BE49-F238E27FC236}">
                <a16:creationId xmlns:a16="http://schemas.microsoft.com/office/drawing/2014/main" id="{A7214AA6-554A-4367-9E75-C1AFFAD6F32D}"/>
              </a:ext>
            </a:extLst>
          </p:cNvPr>
          <p:cNvSpPr txBox="1"/>
          <p:nvPr/>
        </p:nvSpPr>
        <p:spPr>
          <a:xfrm>
            <a:off x="12544425" y="3097248"/>
            <a:ext cx="4191000" cy="4278094"/>
          </a:xfrm>
          <a:prstGeom prst="rect">
            <a:avLst/>
          </a:prstGeom>
          <a:noFill/>
        </p:spPr>
        <p:txBody>
          <a:bodyPr wrap="square">
            <a:spAutoFit/>
          </a:bodyPr>
          <a:lstStyle/>
          <a:p>
            <a:r>
              <a:rPr lang="en-US" sz="2000" b="1" dirty="0">
                <a:solidFill>
                  <a:schemeClr val="bg1"/>
                </a:solidFill>
                <a:latin typeface="Inter Bold" panose="020B0604020202020204" charset="0"/>
                <a:ea typeface="Inter Bold" panose="020B0604020202020204" charset="0"/>
              </a:rPr>
              <a:t>🏷 Pricing Optimization</a:t>
            </a:r>
          </a:p>
          <a:p>
            <a:endParaRPr lang="en-US" dirty="0">
              <a:solidFill>
                <a:schemeClr val="bg1"/>
              </a:solidFill>
            </a:endParaRPr>
          </a:p>
          <a:p>
            <a:r>
              <a:rPr lang="en-US" sz="1800" dirty="0">
                <a:solidFill>
                  <a:schemeClr val="bg1"/>
                </a:solidFill>
                <a:latin typeface="Inter" panose="020B0604020202020204" charset="0"/>
                <a:ea typeface="Inter" panose="020B0604020202020204" charset="0"/>
              </a:rPr>
              <a:t>Identify Underpriced, High-Demand Courses</a:t>
            </a:r>
          </a:p>
          <a:p>
            <a:r>
              <a:rPr lang="en-US" sz="1800" dirty="0">
                <a:solidFill>
                  <a:schemeClr val="bg1"/>
                </a:solidFill>
                <a:latin typeface="Inter" panose="020B0604020202020204" charset="0"/>
                <a:ea typeface="Inter" panose="020B0604020202020204" charset="0"/>
              </a:rPr>
              <a:t>➤ Spot courses with high traffic but low pricing for strategic repricing</a:t>
            </a:r>
          </a:p>
          <a:p>
            <a:endParaRPr lang="en-US" dirty="0">
              <a:solidFill>
                <a:schemeClr val="bg1"/>
              </a:solidFill>
              <a:latin typeface="Inter" panose="020B0604020202020204" charset="0"/>
              <a:ea typeface="Inter" panose="020B0604020202020204" charset="0"/>
            </a:endParaRPr>
          </a:p>
          <a:p>
            <a:endParaRPr lang="en-US" sz="1800" dirty="0">
              <a:solidFill>
                <a:schemeClr val="bg1"/>
              </a:solidFill>
              <a:latin typeface="Inter" panose="020B0604020202020204" charset="0"/>
              <a:ea typeface="Inter" panose="020B0604020202020204" charset="0"/>
            </a:endParaRPr>
          </a:p>
          <a:p>
            <a:r>
              <a:rPr lang="en-US" sz="1800" b="1" dirty="0">
                <a:solidFill>
                  <a:schemeClr val="bg1"/>
                </a:solidFill>
                <a:latin typeface="Inter" panose="020B0604020202020204" charset="0"/>
                <a:ea typeface="Inter" panose="020B0604020202020204" charset="0"/>
              </a:rPr>
              <a:t>📈 Trend Analysis Year-wise</a:t>
            </a:r>
          </a:p>
          <a:p>
            <a:endParaRPr lang="en-US" b="1" dirty="0">
              <a:solidFill>
                <a:schemeClr val="bg1"/>
              </a:solidFill>
              <a:latin typeface="Inter" panose="020B0604020202020204" charset="0"/>
              <a:ea typeface="Inter" panose="020B0604020202020204" charset="0"/>
            </a:endParaRPr>
          </a:p>
          <a:p>
            <a:r>
              <a:rPr lang="en-US" sz="1800" b="1" dirty="0">
                <a:solidFill>
                  <a:schemeClr val="bg1"/>
                </a:solidFill>
                <a:latin typeface="Inter" panose="020B0604020202020204" charset="0"/>
                <a:ea typeface="Inter" panose="020B0604020202020204" charset="0"/>
              </a:rPr>
              <a:t> </a:t>
            </a:r>
            <a:r>
              <a:rPr lang="en-US" sz="1800" dirty="0">
                <a:solidFill>
                  <a:schemeClr val="bg1"/>
                </a:solidFill>
                <a:latin typeface="Inter" panose="020B0604020202020204" charset="0"/>
                <a:ea typeface="Inter" panose="020B0604020202020204" charset="0"/>
              </a:rPr>
              <a:t>Revenue &amp; Engagement Trends</a:t>
            </a:r>
          </a:p>
          <a:p>
            <a:r>
              <a:rPr lang="en-US" sz="1800" dirty="0">
                <a:solidFill>
                  <a:schemeClr val="bg1"/>
                </a:solidFill>
                <a:latin typeface="Inter" panose="020B0604020202020204" charset="0"/>
                <a:ea typeface="Inter" panose="020B0604020202020204" charset="0"/>
              </a:rPr>
              <a:t>➤ Identify growth patterns or seasonal spikes</a:t>
            </a:r>
          </a:p>
          <a:p>
            <a:r>
              <a:rPr lang="en-US" sz="1800" dirty="0">
                <a:solidFill>
                  <a:schemeClr val="bg1"/>
                </a:solidFill>
                <a:latin typeface="Inter" panose="020B0604020202020204" charset="0"/>
                <a:ea typeface="Inter" panose="020B0604020202020204" charset="0"/>
              </a:rPr>
              <a:t>➤ Predict future performance using past trends</a:t>
            </a:r>
            <a:endParaRPr lang="en-IN" sz="1800" dirty="0">
              <a:solidFill>
                <a:schemeClr val="bg1"/>
              </a:solidFill>
              <a:latin typeface="Inter" panose="020B0604020202020204" charset="0"/>
              <a:ea typeface="Inter" panose="020B0604020202020204" charset="0"/>
            </a:endParaRPr>
          </a:p>
        </p:txBody>
      </p:sp>
      <p:pic>
        <p:nvPicPr>
          <p:cNvPr id="27" name="Picture 26">
            <a:extLst>
              <a:ext uri="{FF2B5EF4-FFF2-40B4-BE49-F238E27FC236}">
                <a16:creationId xmlns:a16="http://schemas.microsoft.com/office/drawing/2014/main" id="{1DF94CEA-B363-42B6-9637-18A9D62B0B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4528" y="6711980"/>
            <a:ext cx="4663442" cy="3214891"/>
          </a:xfrm>
          <a:prstGeom prst="rect">
            <a:avLst/>
          </a:prstGeom>
        </p:spPr>
      </p:pic>
      <p:pic>
        <p:nvPicPr>
          <p:cNvPr id="28" name="Picture 27">
            <a:extLst>
              <a:ext uri="{FF2B5EF4-FFF2-40B4-BE49-F238E27FC236}">
                <a16:creationId xmlns:a16="http://schemas.microsoft.com/office/drawing/2014/main" id="{840BE219-F23A-4A25-A099-5F0EB628A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3710" y="6408580"/>
            <a:ext cx="4810123" cy="3537341"/>
          </a:xfrm>
          <a:prstGeom prst="rect">
            <a:avLst/>
          </a:prstGeom>
        </p:spPr>
      </p:pic>
    </p:spTree>
    <p:extLst>
      <p:ext uri="{BB962C8B-B14F-4D97-AF65-F5344CB8AC3E}">
        <p14:creationId xmlns:p14="http://schemas.microsoft.com/office/powerpoint/2010/main" val="2206555799"/>
      </p:ext>
    </p:extLst>
  </p:cSld>
  <p:clrMapOvr>
    <a:masterClrMapping/>
  </p:clrMapOvr>
  <mc:AlternateContent xmlns:mc="http://schemas.openxmlformats.org/markup-compatibility/2006">
    <mc:Choice xmlns:p14="http://schemas.microsoft.com/office/powerpoint/2010/main" Requires="p14">
      <p:transition spd="slow" p14:dur="2000" advTm="803381"/>
    </mc:Choice>
    <mc:Fallback>
      <p:transition spd="slow" advTm="803381"/>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a:extLst>
              <a:ext uri="{FF2B5EF4-FFF2-40B4-BE49-F238E27FC236}">
                <a16:creationId xmlns:a16="http://schemas.microsoft.com/office/drawing/2014/main" id="{5C350DF4-9234-43BC-AF52-063F6F04471E}"/>
              </a:ext>
            </a:extLst>
          </p:cNvPr>
          <p:cNvPicPr>
            <a:picLocks noChangeAspect="1"/>
          </p:cNvPicPr>
          <p:nvPr/>
        </p:nvPicPr>
        <p:blipFill>
          <a:blip r:embed="rId2"/>
          <a:stretch>
            <a:fillRect/>
          </a:stretch>
        </p:blipFill>
        <p:spPr>
          <a:xfrm>
            <a:off x="2057403" y="1714502"/>
            <a:ext cx="12440007" cy="7727037"/>
          </a:xfrm>
          <a:prstGeom prst="rect">
            <a:avLst/>
          </a:prstGeom>
        </p:spPr>
      </p:pic>
      <p:grpSp>
        <p:nvGrpSpPr>
          <p:cNvPr id="4" name="Group 3">
            <a:extLst>
              <a:ext uri="{FF2B5EF4-FFF2-40B4-BE49-F238E27FC236}">
                <a16:creationId xmlns:a16="http://schemas.microsoft.com/office/drawing/2014/main" id="{4EFE5572-3FFB-429F-A374-AD3B08C7DDE5}"/>
              </a:ext>
            </a:extLst>
          </p:cNvPr>
          <p:cNvGrpSpPr/>
          <p:nvPr/>
        </p:nvGrpSpPr>
        <p:grpSpPr>
          <a:xfrm>
            <a:off x="2" y="0"/>
            <a:ext cx="18288000" cy="10287000"/>
            <a:chOff x="0" y="0"/>
            <a:chExt cx="24384000" cy="13716000"/>
          </a:xfrm>
        </p:grpSpPr>
        <p:sp>
          <p:nvSpPr>
            <p:cNvPr id="5" name="Freeform 4">
              <a:extLst>
                <a:ext uri="{FF2B5EF4-FFF2-40B4-BE49-F238E27FC236}">
                  <a16:creationId xmlns:a16="http://schemas.microsoft.com/office/drawing/2014/main" id="{9B26559F-07B2-4E76-805F-1CD20F66CD81}"/>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1F6FF"/>
            </a:solidFill>
          </p:spPr>
        </p:sp>
      </p:grpSp>
      <p:graphicFrame>
        <p:nvGraphicFramePr>
          <p:cNvPr id="6" name="Chart 5">
            <a:extLst>
              <a:ext uri="{FF2B5EF4-FFF2-40B4-BE49-F238E27FC236}">
                <a16:creationId xmlns:a16="http://schemas.microsoft.com/office/drawing/2014/main" id="{A08EC97D-6369-4AA8-8849-73ADA1B63CC5}"/>
              </a:ext>
            </a:extLst>
          </p:cNvPr>
          <p:cNvGraphicFramePr>
            <a:graphicFrameLocks/>
          </p:cNvGraphicFramePr>
          <p:nvPr>
            <p:extLst>
              <p:ext uri="{D42A27DB-BD31-4B8C-83A1-F6EECF244321}">
                <p14:modId xmlns:p14="http://schemas.microsoft.com/office/powerpoint/2010/main" val="1809308117"/>
              </p:ext>
            </p:extLst>
          </p:nvPr>
        </p:nvGraphicFramePr>
        <p:xfrm>
          <a:off x="561974" y="1236645"/>
          <a:ext cx="10439400" cy="8682748"/>
        </p:xfrm>
        <a:graphic>
          <a:graphicData uri="http://schemas.openxmlformats.org/drawingml/2006/chart">
            <c:chart xmlns:c="http://schemas.openxmlformats.org/drawingml/2006/chart" xmlns:r="http://schemas.openxmlformats.org/officeDocument/2006/relationships" r:id="rId3"/>
          </a:graphicData>
        </a:graphic>
      </p:graphicFrame>
      <p:pic>
        <p:nvPicPr>
          <p:cNvPr id="7" name="Picture 6">
            <a:extLst>
              <a:ext uri="{FF2B5EF4-FFF2-40B4-BE49-F238E27FC236}">
                <a16:creationId xmlns:a16="http://schemas.microsoft.com/office/drawing/2014/main" id="{C96CBF2C-E70E-49FB-B802-E49E76D569E3}"/>
              </a:ext>
            </a:extLst>
          </p:cNvPr>
          <p:cNvPicPr>
            <a:picLocks noChangeAspect="1"/>
          </p:cNvPicPr>
          <p:nvPr/>
        </p:nvPicPr>
        <p:blipFill rotWithShape="1">
          <a:blip r:embed="rId4">
            <a:extLst>
              <a:ext uri="{28A0092B-C50C-407E-A947-70E740481C1C}">
                <a14:useLocalDpi xmlns:a14="http://schemas.microsoft.com/office/drawing/2010/main" val="0"/>
              </a:ext>
            </a:extLst>
          </a:blip>
          <a:srcRect l="17500" t="21669" r="22868" b="34902"/>
          <a:stretch/>
        </p:blipFill>
        <p:spPr>
          <a:xfrm>
            <a:off x="11430001" y="1364337"/>
            <a:ext cx="6324600" cy="3519598"/>
          </a:xfrm>
          <a:prstGeom prst="rect">
            <a:avLst/>
          </a:prstGeom>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8" name="TextBox 7">
            <a:extLst>
              <a:ext uri="{FF2B5EF4-FFF2-40B4-BE49-F238E27FC236}">
                <a16:creationId xmlns:a16="http://schemas.microsoft.com/office/drawing/2014/main" id="{817FFC66-D2CF-4572-81DB-B3977F1E5B0B}"/>
              </a:ext>
            </a:extLst>
          </p:cNvPr>
          <p:cNvSpPr txBox="1"/>
          <p:nvPr/>
        </p:nvSpPr>
        <p:spPr>
          <a:xfrm>
            <a:off x="11743823" y="6061204"/>
            <a:ext cx="5796971" cy="2308324"/>
          </a:xfrm>
          <a:prstGeom prst="rect">
            <a:avLst/>
          </a:prstGeom>
          <a:noFill/>
        </p:spPr>
        <p:txBody>
          <a:bodyPr wrap="square">
            <a:spAutoFit/>
          </a:bodyPr>
          <a:lstStyle/>
          <a:p>
            <a:r>
              <a:rPr lang="en-IN" sz="2400" b="1" dirty="0"/>
              <a:t>I</a:t>
            </a:r>
            <a:r>
              <a:rPr lang="en-IN" sz="2400" b="1" dirty="0">
                <a:effectLst>
                  <a:outerShdw blurRad="38100" dist="38100" dir="2700000" algn="tl">
                    <a:srgbClr val="000000">
                      <a:alpha val="43137"/>
                    </a:srgbClr>
                  </a:outerShdw>
                </a:effectLst>
              </a:rPr>
              <a:t>nsight:</a:t>
            </a:r>
          </a:p>
          <a:p>
            <a:r>
              <a:rPr lang="en-IN" sz="2400" dirty="0"/>
              <a:t>Web Development courses generated the highest revenue at 6.27 Cr, nearly triple that of Business Finance. This suggest strong alignment between learner demand and monetization in tech-focused content.</a:t>
            </a:r>
          </a:p>
        </p:txBody>
      </p:sp>
      <p:sp>
        <p:nvSpPr>
          <p:cNvPr id="9" name="Title 27">
            <a:extLst>
              <a:ext uri="{FF2B5EF4-FFF2-40B4-BE49-F238E27FC236}">
                <a16:creationId xmlns:a16="http://schemas.microsoft.com/office/drawing/2014/main" id="{65BD217F-5180-4F15-AFEC-F66B7A700E91}"/>
              </a:ext>
            </a:extLst>
          </p:cNvPr>
          <p:cNvSpPr>
            <a:spLocks noGrp="1"/>
          </p:cNvSpPr>
          <p:nvPr>
            <p:ph type="title"/>
          </p:nvPr>
        </p:nvSpPr>
        <p:spPr>
          <a:xfrm>
            <a:off x="3276603" y="129550"/>
            <a:ext cx="11220807" cy="975350"/>
          </a:xfrm>
          <a:solidFill>
            <a:srgbClr val="A435F0"/>
          </a:solidFill>
        </p:spPr>
        <p:style>
          <a:lnRef idx="3">
            <a:schemeClr val="lt1"/>
          </a:lnRef>
          <a:fillRef idx="1">
            <a:schemeClr val="accent1"/>
          </a:fillRef>
          <a:effectRef idx="1">
            <a:schemeClr val="accent1"/>
          </a:effectRef>
          <a:fontRef idx="minor">
            <a:schemeClr val="lt1"/>
          </a:fontRef>
        </p:style>
        <p:txBody>
          <a:bodyPr>
            <a:normAutofit fontScale="90000"/>
          </a:bodyPr>
          <a:lstStyle/>
          <a:p>
            <a:pPr algn="ctr"/>
            <a:r>
              <a:rPr lang="en-US" i="1" u="sng" dirty="0">
                <a:effectLst>
                  <a:outerShdw blurRad="38100" dist="38100" dir="2700000" algn="tl">
                    <a:srgbClr val="000000">
                      <a:alpha val="43137"/>
                    </a:srgbClr>
                  </a:outerShdw>
                </a:effectLst>
              </a:rPr>
              <a:t>S</a:t>
            </a:r>
            <a:r>
              <a:rPr lang="en-IN" i="1" u="sng" dirty="0">
                <a:effectLst>
                  <a:outerShdw blurRad="38100" dist="38100" dir="2700000" algn="tl">
                    <a:srgbClr val="000000">
                      <a:alpha val="43137"/>
                    </a:srgbClr>
                  </a:outerShdw>
                </a:effectLst>
              </a:rPr>
              <a:t>ubject wise Total Revenue</a:t>
            </a:r>
          </a:p>
        </p:txBody>
      </p:sp>
      <p:pic>
        <p:nvPicPr>
          <p:cNvPr id="11" name="Graphic 10" descr="Coins with solid fill">
            <a:extLst>
              <a:ext uri="{FF2B5EF4-FFF2-40B4-BE49-F238E27FC236}">
                <a16:creationId xmlns:a16="http://schemas.microsoft.com/office/drawing/2014/main" id="{6F47FA01-7903-4583-98C9-17F8808171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106400" y="137170"/>
            <a:ext cx="1004710" cy="1004710"/>
          </a:xfrm>
          <a:prstGeom prst="rect">
            <a:avLst/>
          </a:prstGeom>
        </p:spPr>
      </p:pic>
    </p:spTree>
    <p:extLst>
      <p:ext uri="{BB962C8B-B14F-4D97-AF65-F5344CB8AC3E}">
        <p14:creationId xmlns:p14="http://schemas.microsoft.com/office/powerpoint/2010/main" val="4135078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0F1E8"/>
        </a:solidFill>
        <a:effectLst/>
      </p:bgPr>
    </p:bg>
    <p:spTree>
      <p:nvGrpSpPr>
        <p:cNvPr id="1" name=""/>
        <p:cNvGrpSpPr/>
        <p:nvPr/>
      </p:nvGrpSpPr>
      <p:grpSpPr>
        <a:xfrm>
          <a:off x="0" y="0"/>
          <a:ext cx="0" cy="0"/>
          <a:chOff x="0" y="0"/>
          <a:chExt cx="0" cy="0"/>
        </a:xfrm>
      </p:grpSpPr>
      <p:sp>
        <p:nvSpPr>
          <p:cNvPr id="2" name="Freeform 2"/>
          <p:cNvSpPr/>
          <p:nvPr/>
        </p:nvSpPr>
        <p:spPr>
          <a:xfrm>
            <a:off x="3600160" y="2583063"/>
            <a:ext cx="11087684" cy="5120878"/>
          </a:xfrm>
          <a:custGeom>
            <a:avLst/>
            <a:gdLst/>
            <a:ahLst/>
            <a:cxnLst/>
            <a:rect l="l" t="t" r="r" b="b"/>
            <a:pathLst>
              <a:path w="11087684" h="5120878">
                <a:moveTo>
                  <a:pt x="0" y="0"/>
                </a:moveTo>
                <a:lnTo>
                  <a:pt x="11087684" y="0"/>
                </a:lnTo>
                <a:lnTo>
                  <a:pt x="11087684" y="5120878"/>
                </a:lnTo>
                <a:lnTo>
                  <a:pt x="0" y="5120878"/>
                </a:lnTo>
                <a:lnTo>
                  <a:pt x="0" y="0"/>
                </a:lnTo>
                <a:close/>
              </a:path>
            </a:pathLst>
          </a:custGeom>
          <a:blipFill>
            <a:blip r:embed="rId3"/>
            <a:stretch>
              <a:fillRect/>
            </a:stretch>
          </a:blipFill>
        </p:spPr>
      </p:sp>
      <p:grpSp>
        <p:nvGrpSpPr>
          <p:cNvPr id="3" name="Group 3"/>
          <p:cNvGrpSpPr/>
          <p:nvPr/>
        </p:nvGrpSpPr>
        <p:grpSpPr>
          <a:xfrm>
            <a:off x="2"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1F6FF"/>
            </a:solidFill>
          </p:spPr>
        </p:sp>
      </p:grpSp>
      <p:graphicFrame>
        <p:nvGraphicFramePr>
          <p:cNvPr id="8" name="Chart 7">
            <a:extLst>
              <a:ext uri="{FF2B5EF4-FFF2-40B4-BE49-F238E27FC236}">
                <a16:creationId xmlns:a16="http://schemas.microsoft.com/office/drawing/2014/main" id="{3650DC52-03D0-4E87-9100-035F071B3257}"/>
              </a:ext>
            </a:extLst>
          </p:cNvPr>
          <p:cNvGraphicFramePr>
            <a:graphicFrameLocks/>
          </p:cNvGraphicFramePr>
          <p:nvPr>
            <p:extLst>
              <p:ext uri="{D42A27DB-BD31-4B8C-83A1-F6EECF244321}">
                <p14:modId xmlns:p14="http://schemas.microsoft.com/office/powerpoint/2010/main" val="2291075671"/>
              </p:ext>
            </p:extLst>
          </p:nvPr>
        </p:nvGraphicFramePr>
        <p:xfrm>
          <a:off x="838200" y="1485900"/>
          <a:ext cx="10820400" cy="7831100"/>
        </p:xfrm>
        <a:graphic>
          <a:graphicData uri="http://schemas.openxmlformats.org/drawingml/2006/chart">
            <c:chart xmlns:c="http://schemas.openxmlformats.org/drawingml/2006/chart" xmlns:r="http://schemas.openxmlformats.org/officeDocument/2006/relationships" r:id="rId4"/>
          </a:graphicData>
        </a:graphic>
      </p:graphicFrame>
      <p:pic>
        <p:nvPicPr>
          <p:cNvPr id="9" name="Picture 8">
            <a:extLst>
              <a:ext uri="{FF2B5EF4-FFF2-40B4-BE49-F238E27FC236}">
                <a16:creationId xmlns:a16="http://schemas.microsoft.com/office/drawing/2014/main" id="{67E6D4C6-A476-453E-A690-9EA602D14B1C}"/>
              </a:ext>
            </a:extLst>
          </p:cNvPr>
          <p:cNvPicPr>
            <a:picLocks noChangeAspect="1"/>
          </p:cNvPicPr>
          <p:nvPr/>
        </p:nvPicPr>
        <p:blipFill rotWithShape="1">
          <a:blip r:embed="rId5">
            <a:extLst>
              <a:ext uri="{28A0092B-C50C-407E-A947-70E740481C1C}">
                <a14:useLocalDpi xmlns:a14="http://schemas.microsoft.com/office/drawing/2010/main" val="0"/>
              </a:ext>
            </a:extLst>
          </a:blip>
          <a:srcRect l="13936" t="17913" r="47660" b="67175"/>
          <a:stretch/>
        </p:blipFill>
        <p:spPr>
          <a:xfrm>
            <a:off x="11872696" y="1495429"/>
            <a:ext cx="6201211" cy="3571875"/>
          </a:xfrm>
          <a:prstGeom prst="rect">
            <a:avLst/>
          </a:prstGeom>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10" name="TextBox 9">
            <a:extLst>
              <a:ext uri="{FF2B5EF4-FFF2-40B4-BE49-F238E27FC236}">
                <a16:creationId xmlns:a16="http://schemas.microsoft.com/office/drawing/2014/main" id="{2BCA2296-AD7A-4B0D-9A19-1AFAE84C7DEA}"/>
              </a:ext>
            </a:extLst>
          </p:cNvPr>
          <p:cNvSpPr txBox="1"/>
          <p:nvPr/>
        </p:nvSpPr>
        <p:spPr>
          <a:xfrm>
            <a:off x="12472222" y="5765275"/>
            <a:ext cx="4863831" cy="3785652"/>
          </a:xfrm>
          <a:prstGeom prst="rect">
            <a:avLst/>
          </a:prstGeom>
          <a:noFill/>
        </p:spPr>
        <p:txBody>
          <a:bodyPr wrap="square">
            <a:spAutoFit/>
          </a:bodyPr>
          <a:lstStyle/>
          <a:p>
            <a:pPr marL="36899"/>
            <a:r>
              <a:rPr lang="en-IN" sz="2000" b="1" dirty="0">
                <a:effectLst>
                  <a:outerShdw blurRad="38100" dist="38100" dir="2700000" algn="tl">
                    <a:srgbClr val="000000">
                      <a:alpha val="43137"/>
                    </a:srgbClr>
                  </a:outerShdw>
                </a:effectLst>
              </a:rPr>
              <a:t>Insight:</a:t>
            </a:r>
          </a:p>
          <a:p>
            <a:pPr marL="36899"/>
            <a:r>
              <a:rPr lang="en-IN" sz="2000" dirty="0"/>
              <a:t>All levels courses generated  the highest revenue (</a:t>
            </a:r>
            <a:fld id="{29572A04-593F-46A1-BA9B-94C17F9C636B}" type="VALUE">
              <a:rPr lang="en-US" sz="2000"/>
              <a:pPr marL="36899"/>
              <a:t>606793395</a:t>
            </a:fld>
            <a:r>
              <a:rPr lang="en-IN" sz="2000" dirty="0"/>
              <a:t>), indicating strong learner interest in flexible content that spans across skill stages. Beginner level courses followed distantly(</a:t>
            </a:r>
            <a:fld id="{58DA07ED-806A-4D4D-9567-180D8CC3C2BD}" type="VALUE">
              <a:rPr lang="en-US" sz="2000"/>
              <a:pPr marL="36899"/>
              <a:t>219678340</a:t>
            </a:fld>
            <a:r>
              <a:rPr lang="en-IN" sz="2000" dirty="0"/>
              <a:t>),while Intermediate and Expert levels contributed minimally. </a:t>
            </a:r>
          </a:p>
          <a:p>
            <a:pPr marL="36899"/>
            <a:r>
              <a:rPr lang="en-IN" sz="2000" dirty="0"/>
              <a:t>This suggests a shift in learner behaviour toward broader ,inclusive learning paths, and highlights a performance gap in specialized course subjects.</a:t>
            </a:r>
          </a:p>
        </p:txBody>
      </p:sp>
      <p:sp>
        <p:nvSpPr>
          <p:cNvPr id="11" name="Title 1">
            <a:extLst>
              <a:ext uri="{FF2B5EF4-FFF2-40B4-BE49-F238E27FC236}">
                <a16:creationId xmlns:a16="http://schemas.microsoft.com/office/drawing/2014/main" id="{2D946174-36EF-4029-BB29-A5BA473CE707}"/>
              </a:ext>
            </a:extLst>
          </p:cNvPr>
          <p:cNvSpPr txBox="1">
            <a:spLocks/>
          </p:cNvSpPr>
          <p:nvPr/>
        </p:nvSpPr>
        <p:spPr>
          <a:xfrm>
            <a:off x="3009316" y="95252"/>
            <a:ext cx="11087684" cy="1238250"/>
          </a:xfrm>
          <a:prstGeom prst="rect">
            <a:avLst/>
          </a:prstGeom>
          <a:solidFill>
            <a:srgbClr val="A435F0"/>
          </a:solidFill>
        </p:spPr>
        <p:style>
          <a:lnRef idx="3">
            <a:schemeClr val="lt1"/>
          </a:lnRef>
          <a:fillRef idx="1">
            <a:schemeClr val="accent1"/>
          </a:fillRef>
          <a:effectRef idx="1">
            <a:schemeClr val="accent1"/>
          </a:effectRef>
          <a:fontRef idx="minor">
            <a:schemeClr val="lt1"/>
          </a:fontRef>
        </p:style>
        <p:txBody>
          <a:bodyP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IN" sz="3600" i="1" u="sng" dirty="0">
                <a:solidFill>
                  <a:schemeClr val="bg1"/>
                </a:solidFill>
              </a:rPr>
              <a:t>Course level wise Revenue generate</a:t>
            </a:r>
          </a:p>
        </p:txBody>
      </p:sp>
      <p:sp>
        <p:nvSpPr>
          <p:cNvPr id="12" name="Freeform 7">
            <a:extLst>
              <a:ext uri="{FF2B5EF4-FFF2-40B4-BE49-F238E27FC236}">
                <a16:creationId xmlns:a16="http://schemas.microsoft.com/office/drawing/2014/main" id="{E491A36F-C0CD-4B88-8280-47A66C5277DC}"/>
              </a:ext>
            </a:extLst>
          </p:cNvPr>
          <p:cNvSpPr/>
          <p:nvPr/>
        </p:nvSpPr>
        <p:spPr>
          <a:xfrm>
            <a:off x="12457932" y="266704"/>
            <a:ext cx="1253306" cy="1033033"/>
          </a:xfrm>
          <a:custGeom>
            <a:avLst/>
            <a:gdLst/>
            <a:ahLst/>
            <a:cxnLst/>
            <a:rect l="l" t="t" r="r" b="b"/>
            <a:pathLst>
              <a:path w="700834" h="684269">
                <a:moveTo>
                  <a:pt x="0" y="0"/>
                </a:moveTo>
                <a:lnTo>
                  <a:pt x="700834" y="0"/>
                </a:lnTo>
                <a:lnTo>
                  <a:pt x="700834" y="684269"/>
                </a:lnTo>
                <a:lnTo>
                  <a:pt x="0" y="6842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844</TotalTime>
  <Words>1573</Words>
  <Application>Microsoft Office PowerPoint</Application>
  <PresentationFormat>Custom</PresentationFormat>
  <Paragraphs>200</Paragraphs>
  <Slides>17</Slides>
  <Notes>9</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Inter</vt:lpstr>
      <vt:lpstr>Arial</vt:lpstr>
      <vt:lpstr>Inter Bold Italics</vt:lpstr>
      <vt:lpstr>Inter Bold</vt:lpstr>
      <vt:lpstr>Calibri Light</vt:lpstr>
      <vt:lpstr>Inter Italics</vt:lpstr>
      <vt:lpstr>Calibri</vt:lpstr>
      <vt:lpstr>Office Theme</vt:lpstr>
      <vt:lpstr>PowerPoint Presentation</vt:lpstr>
      <vt:lpstr>PowerPoint Presentation</vt:lpstr>
      <vt:lpstr>PowerPoint Presentation</vt:lpstr>
      <vt:lpstr>Total Revenue by Subject</vt:lpstr>
      <vt:lpstr>PowerPoint Presentation</vt:lpstr>
      <vt:lpstr>📄 Database Design Overview</vt:lpstr>
      <vt:lpstr>        Analytical Focus Area:</vt:lpstr>
      <vt:lpstr>Subject wise Total Revenue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Udemy-Course-Performance-Analysis (1).pptx</dc:title>
  <dc:creator>SUCHORITA DAS</dc:creator>
  <cp:lastModifiedBy>Suchorita Das</cp:lastModifiedBy>
  <cp:revision>44</cp:revision>
  <dcterms:created xsi:type="dcterms:W3CDTF">2006-08-16T00:00:00Z</dcterms:created>
  <dcterms:modified xsi:type="dcterms:W3CDTF">2025-07-03T17:16:04Z</dcterms:modified>
  <dc:identifier>DAGr6Io3l44</dc:identifier>
</cp:coreProperties>
</file>